
<file path=[Content_Types].xml><?xml version="1.0" encoding="utf-8"?>
<Types xmlns="http://schemas.openxmlformats.org/package/2006/content-types">
  <Default Extension="cms" ContentType="image/pn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29"/>
  </p:notesMasterIdLst>
  <p:sldIdLst>
    <p:sldId id="256" r:id="rId2"/>
    <p:sldId id="298" r:id="rId3"/>
    <p:sldId id="261" r:id="rId4"/>
    <p:sldId id="262" r:id="rId5"/>
    <p:sldId id="311" r:id="rId6"/>
    <p:sldId id="312" r:id="rId7"/>
    <p:sldId id="263" r:id="rId8"/>
    <p:sldId id="264" r:id="rId9"/>
    <p:sldId id="337" r:id="rId10"/>
    <p:sldId id="266" r:id="rId11"/>
    <p:sldId id="283" r:id="rId12"/>
    <p:sldId id="273" r:id="rId13"/>
    <p:sldId id="335" r:id="rId14"/>
    <p:sldId id="274" r:id="rId15"/>
    <p:sldId id="275" r:id="rId16"/>
    <p:sldId id="336" r:id="rId17"/>
    <p:sldId id="276" r:id="rId18"/>
    <p:sldId id="277" r:id="rId19"/>
    <p:sldId id="278" r:id="rId20"/>
    <p:sldId id="279" r:id="rId21"/>
    <p:sldId id="280" r:id="rId22"/>
    <p:sldId id="281" r:id="rId23"/>
    <p:sldId id="313" r:id="rId24"/>
    <p:sldId id="315" r:id="rId25"/>
    <p:sldId id="330" r:id="rId26"/>
    <p:sldId id="332" r:id="rId27"/>
    <p:sldId id="333"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7158B0F-4B25-4F3D-94A6-AE6DBD9F1F23}" styleName="Table_0">
    <a:wholeTbl>
      <a:tcTxStyle>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Arial"/>
          <a:ea typeface="Arial"/>
          <a:cs typeface="Arial"/>
        </a:font>
        <a:schemeClr val="lt1"/>
      </a:tcTxStyle>
      <a:tcStyle>
        <a:tcBdr/>
        <a:fill>
          <a:solidFill>
            <a:schemeClr val="accent1"/>
          </a:solidFill>
        </a:fill>
      </a:tcStyle>
    </a:lastCol>
    <a:firstCol>
      <a:tcTxStyle b="on">
        <a:font>
          <a:latin typeface="Arial"/>
          <a:ea typeface="Arial"/>
          <a:cs typeface="Arial"/>
        </a:font>
        <a:schemeClr val="lt1"/>
      </a:tcTxStyle>
      <a:tcStyle>
        <a:tcBdr/>
        <a:fill>
          <a:solidFill>
            <a:schemeClr val="accent1"/>
          </a:solidFill>
        </a:fill>
      </a:tcStyle>
    </a:firstCol>
    <a:lastRow>
      <a:tcTxStyle b="on">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rgbClr val="000000"/>
              </a:buClr>
              <a:buSzPts val="1100"/>
              <a:buFont typeface="Arial" panose="020B0604020202020204"/>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91" name="Google Shape;19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 name="Google Shape;15;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 name="Google Shape;16;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2" name="Google Shape;7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3" name="Google Shape;7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3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8" name="Google Shape;78;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9" name="Google Shape;79;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1" name="Google Shape;21;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 name="Google Shape;22;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5" name="Google Shape;25;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6" name="Google Shape;26;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3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8" name="Google Shape;38;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9" name="Google Shape;39;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7" name="Google Shape;47;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48" name="Google Shape;48;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2" name="Google Shape;5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3" name="Google Shape;5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3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9" name="Google Shape;59;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0" name="Google Shape;60;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3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64" name="Google Shape;64;p3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 name="Google Shape;6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 name="Google Shape;6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9" name="Google Shape;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dirty="0"/>
          </a:p>
        </p:txBody>
      </p:sp>
      <p:sp>
        <p:nvSpPr>
          <p:cNvPr id="10" name="Google Shape;1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cm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10.png"/><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ieeexplore.ieee.org/document/8474922"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0" y="453556"/>
            <a:ext cx="1677900" cy="710100"/>
          </a:xfrm>
          <a:prstGeom prst="homePlate">
            <a:avLst>
              <a:gd name="adj" fmla="val 53333"/>
            </a:avLst>
          </a:prstGeom>
          <a:gradFill>
            <a:gsLst>
              <a:gs pos="0">
                <a:srgbClr val="F08B54"/>
              </a:gs>
              <a:gs pos="50000">
                <a:srgbClr val="F67A26"/>
              </a:gs>
              <a:gs pos="100000">
                <a:srgbClr val="E36A18"/>
              </a:gs>
            </a:gsLst>
            <a:lin ang="5400012" scaled="0"/>
          </a:gradFill>
          <a:ln w="9525"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imes New Roman" panose="02020603050405020304"/>
              <a:buNone/>
            </a:pPr>
            <a:r>
              <a:rPr lang="en-US"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BATCH - 13</a:t>
            </a:r>
            <a:endParaRPr sz="1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Google Shape;85;p1"/>
          <p:cNvSpPr txBox="1"/>
          <p:nvPr/>
        </p:nvSpPr>
        <p:spPr>
          <a:xfrm>
            <a:off x="1828825" y="453553"/>
            <a:ext cx="9753600" cy="1600408"/>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2800"/>
              <a:buFont typeface="Calibri" panose="020F0502020204030204"/>
              <a:buNone/>
            </a:pPr>
            <a:endParaRPr sz="20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100000"/>
              </a:lnSpc>
              <a:spcBef>
                <a:spcPts val="0"/>
              </a:spcBef>
              <a:spcAft>
                <a:spcPts val="0"/>
              </a:spcAft>
              <a:buClr>
                <a:srgbClr val="06080A"/>
              </a:buClr>
              <a:buSzPts val="2800"/>
              <a:buFont typeface="Times New Roman" panose="02020603050405020304"/>
              <a:buNone/>
            </a:pPr>
            <a:r>
              <a:rPr lang="en-US" sz="2400" b="1"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sz="2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6" name="Google Shape;86;p1"/>
          <p:cNvSpPr txBox="1"/>
          <p:nvPr/>
        </p:nvSpPr>
        <p:spPr>
          <a:xfrm>
            <a:off x="1828825" y="2890737"/>
            <a:ext cx="8031817" cy="193548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Team Members: Panithavya.M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211417104142</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Meenakshi.G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211417104145</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Sandhiya.K     (</a:t>
            </a:r>
            <a:r>
              <a:rPr lang="en-IN" alt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211417104236</a:t>
            </a: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500"/>
              <a:buFont typeface="Arial" panose="020B0604020202020204"/>
              <a:buNone/>
            </a:pP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87" name="Google Shape;87;p1"/>
          <p:cNvSpPr/>
          <p:nvPr/>
        </p:nvSpPr>
        <p:spPr>
          <a:xfrm>
            <a:off x="1828825" y="4456474"/>
            <a:ext cx="6130576" cy="149289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Guide  Details:  Mrs. A. Kanchana M.E</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Assistant Professor</a:t>
            </a:r>
            <a:endParaRPr sz="24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Picture 4">
            <a:extLst>
              <a:ext uri="{FF2B5EF4-FFF2-40B4-BE49-F238E27FC236}">
                <a16:creationId xmlns:a16="http://schemas.microsoft.com/office/drawing/2014/main" id="{CE3C824B-E3AC-4345-A937-C1CB9818CEAD}"/>
              </a:ext>
            </a:extLst>
          </p:cNvPr>
          <p:cNvPicPr>
            <a:picLocks noChangeAspect="1"/>
          </p:cNvPicPr>
          <p:nvPr/>
        </p:nvPicPr>
        <p:blipFill>
          <a:blip r:embed="rId3"/>
          <a:stretch>
            <a:fillRect/>
          </a:stretch>
        </p:blipFill>
        <p:spPr>
          <a:xfrm>
            <a:off x="8622960" y="4056829"/>
            <a:ext cx="3202035" cy="2401526"/>
          </a:xfrm>
          <a:prstGeom prst="rect">
            <a:avLst/>
          </a:prstGeom>
        </p:spPr>
      </p:pic>
      <p:pic>
        <p:nvPicPr>
          <p:cNvPr id="10" name="Picture 9">
            <a:extLst>
              <a:ext uri="{FF2B5EF4-FFF2-40B4-BE49-F238E27FC236}">
                <a16:creationId xmlns:a16="http://schemas.microsoft.com/office/drawing/2014/main" id="{7EDBC7BF-30E7-44B5-93AE-AF95EBD12AC8}"/>
              </a:ext>
            </a:extLst>
          </p:cNvPr>
          <p:cNvPicPr>
            <a:picLocks noChangeAspect="1"/>
          </p:cNvPicPr>
          <p:nvPr/>
        </p:nvPicPr>
        <p:blipFill>
          <a:blip r:embed="rId3"/>
          <a:stretch>
            <a:fillRect/>
          </a:stretch>
        </p:blipFill>
        <p:spPr>
          <a:xfrm>
            <a:off x="9768847" y="2487928"/>
            <a:ext cx="1188655" cy="891491"/>
          </a:xfrm>
          <a:prstGeom prst="rect">
            <a:avLst/>
          </a:prstGeom>
        </p:spPr>
      </p:pic>
      <p:pic>
        <p:nvPicPr>
          <p:cNvPr id="11" name="Picture 10">
            <a:extLst>
              <a:ext uri="{FF2B5EF4-FFF2-40B4-BE49-F238E27FC236}">
                <a16:creationId xmlns:a16="http://schemas.microsoft.com/office/drawing/2014/main" id="{536BDBF1-D0D1-4ABC-A70A-97ADA64F1AB2}"/>
              </a:ext>
            </a:extLst>
          </p:cNvPr>
          <p:cNvPicPr>
            <a:picLocks noChangeAspect="1"/>
          </p:cNvPicPr>
          <p:nvPr/>
        </p:nvPicPr>
        <p:blipFill>
          <a:blip r:embed="rId3"/>
          <a:stretch>
            <a:fillRect/>
          </a:stretch>
        </p:blipFill>
        <p:spPr>
          <a:xfrm>
            <a:off x="11381933" y="3295972"/>
            <a:ext cx="474163" cy="35562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1"/>
          <p:cNvSpPr txBox="1"/>
          <p:nvPr/>
        </p:nvSpPr>
        <p:spPr>
          <a:xfrm>
            <a:off x="352729" y="157572"/>
            <a:ext cx="3573600" cy="6737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UML DIAGRAMS</a:t>
            </a:r>
            <a:endParaRPr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5" name="Google Shape;145;p11"/>
          <p:cNvPicPr preferRelativeResize="0"/>
          <p:nvPr/>
        </p:nvPicPr>
        <p:blipFill rotWithShape="1">
          <a:blip r:embed="rId3"/>
          <a:srcRect/>
          <a:stretch>
            <a:fillRect/>
          </a:stretch>
        </p:blipFill>
        <p:spPr>
          <a:xfrm>
            <a:off x="251927" y="2029354"/>
            <a:ext cx="4926563" cy="3671650"/>
          </a:xfrm>
          <a:prstGeom prst="rect">
            <a:avLst/>
          </a:prstGeom>
          <a:noFill/>
          <a:ln>
            <a:noFill/>
          </a:ln>
        </p:spPr>
      </p:pic>
      <p:sp>
        <p:nvSpPr>
          <p:cNvPr id="146" name="Google Shape;146;p11"/>
          <p:cNvSpPr txBox="1"/>
          <p:nvPr/>
        </p:nvSpPr>
        <p:spPr>
          <a:xfrm>
            <a:off x="674693" y="1156996"/>
            <a:ext cx="2723100"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Use Case Diagram</a:t>
            </a:r>
            <a:endParaRPr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 name="Google Shape;151;p12"/>
          <p:cNvPicPr preferRelativeResize="0"/>
          <p:nvPr/>
        </p:nvPicPr>
        <p:blipFill rotWithShape="1">
          <a:blip r:embed="rId4"/>
          <a:srcRect/>
          <a:stretch>
            <a:fillRect/>
          </a:stretch>
        </p:blipFill>
        <p:spPr>
          <a:xfrm>
            <a:off x="6438123" y="2029354"/>
            <a:ext cx="4189445" cy="3685592"/>
          </a:xfrm>
          <a:prstGeom prst="rect">
            <a:avLst/>
          </a:prstGeom>
          <a:noFill/>
          <a:ln>
            <a:noFill/>
          </a:ln>
        </p:spPr>
      </p:pic>
      <p:sp>
        <p:nvSpPr>
          <p:cNvPr id="2" name="Rectangle 1"/>
          <p:cNvSpPr/>
          <p:nvPr/>
        </p:nvSpPr>
        <p:spPr>
          <a:xfrm>
            <a:off x="7408507" y="1156996"/>
            <a:ext cx="3107094" cy="731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rtl="0">
              <a:lnSpc>
                <a:spcPct val="100000"/>
              </a:lnSpc>
              <a:spcBef>
                <a:spcPts val="0"/>
              </a:spcBef>
              <a:spcAft>
                <a:spcPts val="0"/>
              </a:spcAft>
              <a:buClr>
                <a:srgbClr val="000000"/>
              </a:buClr>
              <a:buSzPts val="32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Activity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02637" y="1343608"/>
            <a:ext cx="5906217" cy="4198775"/>
          </a:xfrm>
          <a:prstGeom prst="rect">
            <a:avLst/>
          </a:prstGeom>
        </p:spPr>
      </p:pic>
      <p:sp>
        <p:nvSpPr>
          <p:cNvPr id="3" name="Rectangle 2"/>
          <p:cNvSpPr/>
          <p:nvPr/>
        </p:nvSpPr>
        <p:spPr>
          <a:xfrm>
            <a:off x="606490" y="251927"/>
            <a:ext cx="3396343" cy="9330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Times New Roman" panose="02020603050405020304" pitchFamily="18" charset="0"/>
                <a:cs typeface="Times New Roman" panose="02020603050405020304" pitchFamily="18" charset="0"/>
              </a:rPr>
              <a:t>Class Diagram</a:t>
            </a:r>
            <a:endParaRPr lang="en-IN" sz="2800" b="1" dirty="0">
              <a:solidFill>
                <a:schemeClr val="tx1"/>
              </a:solidFill>
              <a:latin typeface="Times New Roman" panose="02020603050405020304" pitchFamily="18" charset="0"/>
              <a:cs typeface="Times New Roman" panose="02020603050405020304" pitchFamily="18" charset="0"/>
            </a:endParaRPr>
          </a:p>
        </p:txBody>
      </p:sp>
      <p:pic>
        <p:nvPicPr>
          <p:cNvPr id="4" name="Google Shape;157;p13"/>
          <p:cNvPicPr preferRelativeResize="0"/>
          <p:nvPr/>
        </p:nvPicPr>
        <p:blipFill rotWithShape="1">
          <a:blip r:embed="rId4"/>
          <a:srcRect/>
          <a:stretch>
            <a:fillRect/>
          </a:stretch>
        </p:blipFill>
        <p:spPr>
          <a:xfrm>
            <a:off x="6310604" y="1702836"/>
            <a:ext cx="5778759" cy="3480317"/>
          </a:xfrm>
          <a:prstGeom prst="rect">
            <a:avLst/>
          </a:prstGeom>
          <a:noFill/>
          <a:ln>
            <a:noFill/>
          </a:ln>
        </p:spPr>
      </p:pic>
      <p:sp>
        <p:nvSpPr>
          <p:cNvPr id="6" name="TextBox 5"/>
          <p:cNvSpPr txBox="1"/>
          <p:nvPr/>
        </p:nvSpPr>
        <p:spPr>
          <a:xfrm>
            <a:off x="7809723" y="487624"/>
            <a:ext cx="3939850" cy="461665"/>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4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Sequence Diagram</a:t>
            </a:r>
            <a:endParaRPr lang="en-US" sz="2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8"/>
          <p:cNvSpPr txBox="1"/>
          <p:nvPr/>
        </p:nvSpPr>
        <p:spPr>
          <a:xfrm>
            <a:off x="332509" y="536324"/>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DESIGN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4" name="Content Placeholder 3"/>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332509" y="1461255"/>
            <a:ext cx="5097907" cy="2984676"/>
          </a:xfrm>
          <a:prstGeom prst="rect">
            <a:avLst/>
          </a:prstGeom>
        </p:spPr>
      </p:pic>
      <p:pic>
        <p:nvPicPr>
          <p:cNvPr id="5" name="Google Shape;232;p25"/>
          <p:cNvPicPr preferRelativeResize="0"/>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a:stretch>
            <a:fillRect/>
          </a:stretch>
        </p:blipFill>
        <p:spPr>
          <a:xfrm>
            <a:off x="6096000" y="3402198"/>
            <a:ext cx="5373660" cy="2957875"/>
          </a:xfrm>
          <a:prstGeom prst="rect">
            <a:avLst/>
          </a:prstGeom>
          <a:noFill/>
          <a:ln>
            <a:noFill/>
          </a:ln>
        </p:spPr>
      </p:pic>
      <p:sp>
        <p:nvSpPr>
          <p:cNvPr id="2" name="Rectangle 1"/>
          <p:cNvSpPr/>
          <p:nvPr/>
        </p:nvSpPr>
        <p:spPr>
          <a:xfrm>
            <a:off x="6531430" y="1567543"/>
            <a:ext cx="2071396" cy="9797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DIABETES FORM</a:t>
            </a:r>
            <a:endParaRPr lang="en-IN" b="1" dirty="0">
              <a:solidFill>
                <a:schemeClr val="tx1"/>
              </a:solidFill>
              <a:latin typeface="Times New Roman" panose="02020603050405020304" pitchFamily="18" charset="0"/>
              <a:cs typeface="Times New Roman" panose="02020603050405020304" pitchFamily="18" charset="0"/>
            </a:endParaRPr>
          </a:p>
        </p:txBody>
      </p:sp>
      <p:sp>
        <p:nvSpPr>
          <p:cNvPr id="3" name="Rectangle 2"/>
          <p:cNvSpPr/>
          <p:nvPr/>
        </p:nvSpPr>
        <p:spPr>
          <a:xfrm>
            <a:off x="2979293" y="5234474"/>
            <a:ext cx="2230016" cy="9144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HEART DISEASE FORM</a:t>
            </a:r>
            <a:endParaRPr lang="en-IN" b="1" dirty="0">
              <a:solidFill>
                <a:schemeClr val="tx1"/>
              </a:solidFill>
              <a:latin typeface="Times New Roman" panose="02020603050405020304" pitchFamily="18" charset="0"/>
              <a:cs typeface="Times New Roman" panose="02020603050405020304" pitchFamily="18" charset="0"/>
            </a:endParaRPr>
          </a:p>
        </p:txBody>
      </p:sp>
      <p:cxnSp>
        <p:nvCxnSpPr>
          <p:cNvPr id="7" name="Straight Arrow Connector 6"/>
          <p:cNvCxnSpPr>
            <a:stCxn id="2" idx="1"/>
          </p:cNvCxnSpPr>
          <p:nvPr/>
        </p:nvCxnSpPr>
        <p:spPr>
          <a:xfrm flipH="1">
            <a:off x="5464628" y="2057401"/>
            <a:ext cx="1066802" cy="7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stCxn id="3" idx="3"/>
          </p:cNvCxnSpPr>
          <p:nvPr/>
        </p:nvCxnSpPr>
        <p:spPr>
          <a:xfrm>
            <a:off x="5209309" y="5691674"/>
            <a:ext cx="88669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1CD86-5A91-44BB-B0A4-FB5DA62496E9}"/>
              </a:ext>
            </a:extLst>
          </p:cNvPr>
          <p:cNvSpPr>
            <a:spLocks noGrp="1"/>
          </p:cNvSpPr>
          <p:nvPr>
            <p:ph type="ctrTitle"/>
          </p:nvPr>
        </p:nvSpPr>
        <p:spPr>
          <a:xfrm>
            <a:off x="1458685" y="226624"/>
            <a:ext cx="9144000" cy="967694"/>
          </a:xfrm>
        </p:spPr>
        <p:txBody>
          <a:bodyPr/>
          <a:lstStyle/>
          <a:p>
            <a:r>
              <a:rPr lang="en-US" dirty="0"/>
              <a:t>Dataset</a:t>
            </a:r>
            <a:endParaRPr lang="en-IN" dirty="0"/>
          </a:p>
        </p:txBody>
      </p:sp>
      <p:pic>
        <p:nvPicPr>
          <p:cNvPr id="5" name="Picture 4">
            <a:extLst>
              <a:ext uri="{FF2B5EF4-FFF2-40B4-BE49-F238E27FC236}">
                <a16:creationId xmlns:a16="http://schemas.microsoft.com/office/drawing/2014/main" id="{32BF7089-651F-466C-A7BD-057F0F02C8B6}"/>
              </a:ext>
            </a:extLst>
          </p:cNvPr>
          <p:cNvPicPr>
            <a:picLocks noChangeAspect="1"/>
          </p:cNvPicPr>
          <p:nvPr/>
        </p:nvPicPr>
        <p:blipFill>
          <a:blip r:embed="rId2"/>
          <a:stretch>
            <a:fillRect/>
          </a:stretch>
        </p:blipFill>
        <p:spPr>
          <a:xfrm>
            <a:off x="915178" y="1272002"/>
            <a:ext cx="4664528" cy="3178908"/>
          </a:xfrm>
          <a:prstGeom prst="rect">
            <a:avLst/>
          </a:prstGeom>
        </p:spPr>
      </p:pic>
      <p:pic>
        <p:nvPicPr>
          <p:cNvPr id="7" name="Picture 6">
            <a:extLst>
              <a:ext uri="{FF2B5EF4-FFF2-40B4-BE49-F238E27FC236}">
                <a16:creationId xmlns:a16="http://schemas.microsoft.com/office/drawing/2014/main" id="{D6942FC9-C3B3-44D0-BC3D-234A650A972B}"/>
              </a:ext>
            </a:extLst>
          </p:cNvPr>
          <p:cNvPicPr>
            <a:picLocks noChangeAspect="1"/>
          </p:cNvPicPr>
          <p:nvPr/>
        </p:nvPicPr>
        <p:blipFill>
          <a:blip r:embed="rId3"/>
          <a:stretch>
            <a:fillRect/>
          </a:stretch>
        </p:blipFill>
        <p:spPr>
          <a:xfrm>
            <a:off x="6400800" y="3516126"/>
            <a:ext cx="5451687" cy="3115250"/>
          </a:xfrm>
          <a:prstGeom prst="rect">
            <a:avLst/>
          </a:prstGeom>
        </p:spPr>
      </p:pic>
      <p:cxnSp>
        <p:nvCxnSpPr>
          <p:cNvPr id="9" name="Straight Arrow Connector 8">
            <a:extLst>
              <a:ext uri="{FF2B5EF4-FFF2-40B4-BE49-F238E27FC236}">
                <a16:creationId xmlns:a16="http://schemas.microsoft.com/office/drawing/2014/main" id="{807176DF-BE1A-4B00-85A8-E6F3414E43D7}"/>
              </a:ext>
            </a:extLst>
          </p:cNvPr>
          <p:cNvCxnSpPr>
            <a:cxnSpLocks/>
          </p:cNvCxnSpPr>
          <p:nvPr/>
        </p:nvCxnSpPr>
        <p:spPr>
          <a:xfrm>
            <a:off x="5598367" y="2295331"/>
            <a:ext cx="90507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860C822-180B-4F3A-A588-CFC1C80415A1}"/>
              </a:ext>
            </a:extLst>
          </p:cNvPr>
          <p:cNvSpPr/>
          <p:nvPr/>
        </p:nvSpPr>
        <p:spPr>
          <a:xfrm>
            <a:off x="7035282" y="1866122"/>
            <a:ext cx="2379306" cy="7837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Black" panose="020B0A04020102020204" pitchFamily="34" charset="0"/>
              </a:rPr>
              <a:t>Diabetes dataset</a:t>
            </a:r>
            <a:endParaRPr lang="en-IN" dirty="0">
              <a:solidFill>
                <a:sysClr val="windowText" lastClr="000000"/>
              </a:solidFill>
              <a:latin typeface="Arial Black" panose="020B0A04020102020204" pitchFamily="34" charset="0"/>
            </a:endParaRPr>
          </a:p>
        </p:txBody>
      </p:sp>
      <p:sp>
        <p:nvSpPr>
          <p:cNvPr id="14" name="Rectangle 13">
            <a:extLst>
              <a:ext uri="{FF2B5EF4-FFF2-40B4-BE49-F238E27FC236}">
                <a16:creationId xmlns:a16="http://schemas.microsoft.com/office/drawing/2014/main" id="{254C3D8B-1E3A-455A-A650-7F3200B7AA67}"/>
              </a:ext>
            </a:extLst>
          </p:cNvPr>
          <p:cNvSpPr/>
          <p:nvPr/>
        </p:nvSpPr>
        <p:spPr>
          <a:xfrm>
            <a:off x="1735494" y="5299788"/>
            <a:ext cx="2565918" cy="8117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Black" panose="020B0A04020102020204" pitchFamily="34" charset="0"/>
              </a:rPr>
              <a:t>Heart Disease Dataset</a:t>
            </a:r>
            <a:endParaRPr lang="en-IN" b="1" dirty="0">
              <a:solidFill>
                <a:schemeClr val="tx1"/>
              </a:solidFill>
              <a:latin typeface="Arial Black" panose="020B0A04020102020204" pitchFamily="34" charset="0"/>
            </a:endParaRPr>
          </a:p>
        </p:txBody>
      </p:sp>
      <p:cxnSp>
        <p:nvCxnSpPr>
          <p:cNvPr id="15" name="Straight Arrow Connector 14">
            <a:extLst>
              <a:ext uri="{FF2B5EF4-FFF2-40B4-BE49-F238E27FC236}">
                <a16:creationId xmlns:a16="http://schemas.microsoft.com/office/drawing/2014/main" id="{E7A96CAC-BEC8-4FD0-A3F3-19A01E815BF1}"/>
              </a:ext>
            </a:extLst>
          </p:cNvPr>
          <p:cNvCxnSpPr>
            <a:cxnSpLocks/>
          </p:cNvCxnSpPr>
          <p:nvPr/>
        </p:nvCxnSpPr>
        <p:spPr>
          <a:xfrm flipH="1">
            <a:off x="4693298" y="5620139"/>
            <a:ext cx="159553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56455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9"/>
          <p:cNvSpPr txBox="1">
            <a:spLocks noGrp="1"/>
          </p:cNvSpPr>
          <p:nvPr>
            <p:ph type="title"/>
          </p:nvPr>
        </p:nvSpPr>
        <p:spPr>
          <a:xfrm>
            <a:off x="955966" y="63666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4400"/>
              <a:buFont typeface="Times New Roman" panose="02020603050405020304"/>
              <a:buNone/>
            </a:pPr>
            <a:r>
              <a:rPr lang="en-US" sz="4000" b="1" dirty="0">
                <a:latin typeface="Times New Roman" panose="02020603050405020304"/>
                <a:ea typeface="Times New Roman" panose="02020603050405020304"/>
                <a:cs typeface="Times New Roman" panose="02020603050405020304"/>
                <a:sym typeface="Times New Roman" panose="02020603050405020304"/>
              </a:rPr>
              <a:t>MODULES</a:t>
            </a:r>
            <a:r>
              <a:rPr lang="en-IN" altLang="en-US" sz="4000" b="1" dirty="0">
                <a:latin typeface="Times New Roman" panose="02020603050405020304"/>
                <a:ea typeface="Times New Roman" panose="02020603050405020304"/>
                <a:cs typeface="Times New Roman" panose="02020603050405020304"/>
                <a:sym typeface="Times New Roman" panose="02020603050405020304"/>
              </a:rPr>
              <a:t>  DESCRIPTION</a:t>
            </a:r>
          </a:p>
        </p:txBody>
      </p:sp>
      <p:sp>
        <p:nvSpPr>
          <p:cNvPr id="194" name="Google Shape;194;p19"/>
          <p:cNvSpPr txBox="1">
            <a:spLocks noGrp="1"/>
          </p:cNvSpPr>
          <p:nvPr>
            <p:ph type="body" idx="1"/>
          </p:nvPr>
        </p:nvSpPr>
        <p:spPr>
          <a:xfrm>
            <a:off x="1348511" y="1849650"/>
            <a:ext cx="8055300" cy="3158700"/>
          </a:xfrm>
          <a:prstGeom prst="rect">
            <a:avLst/>
          </a:prstGeom>
          <a:noFill/>
          <a:ln>
            <a:noFill/>
          </a:ln>
        </p:spPr>
        <p:txBody>
          <a:bodyPr spcFirstLastPara="1" wrap="square" lIns="91425" tIns="45700" rIns="91425" bIns="45700" anchor="t" anchorCtr="0">
            <a:noAutofit/>
          </a:bodyPr>
          <a:lstStyle/>
          <a:p>
            <a:pPr marL="609600" lvl="0" indent="-381000" algn="l" rtl="0">
              <a:lnSpc>
                <a:spcPct val="90000"/>
              </a:lnSpc>
              <a:spcBef>
                <a:spcPts val="0"/>
              </a:spcBef>
              <a:spcAft>
                <a:spcPts val="0"/>
              </a:spcAft>
              <a:buSzPts val="3000"/>
              <a:buFont typeface="Noto Sans Symbols"/>
              <a:buNone/>
            </a:pP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Dataset Description</a:t>
            </a: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Data Pre-Processing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Feature Selection </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Classification Modeling</a:t>
            </a:r>
            <a:endParaRPr sz="3600" dirty="0">
              <a:latin typeface="Times New Roman" panose="02020603050405020304"/>
              <a:ea typeface="Times New Roman" panose="02020603050405020304"/>
              <a:cs typeface="Times New Roman" panose="02020603050405020304"/>
              <a:sym typeface="Times New Roman" panose="02020603050405020304"/>
            </a:endParaRPr>
          </a:p>
          <a:p>
            <a:pPr marL="609600" lvl="0" indent="-571500" algn="l" rtl="0">
              <a:lnSpc>
                <a:spcPct val="90000"/>
              </a:lnSpc>
              <a:spcBef>
                <a:spcPts val="0"/>
              </a:spcBef>
              <a:spcAft>
                <a:spcPts val="0"/>
              </a:spcAft>
              <a:buSzPts val="3000"/>
              <a:buFont typeface="Noto Sans Symbols"/>
              <a:buChar char="❖"/>
            </a:pPr>
            <a:r>
              <a:rPr lang="en-US" sz="3600" dirty="0">
                <a:latin typeface="Times New Roman" panose="02020603050405020304"/>
                <a:ea typeface="Times New Roman" panose="02020603050405020304"/>
                <a:cs typeface="Times New Roman" panose="02020603050405020304"/>
                <a:sym typeface="Times New Roman" panose="02020603050405020304"/>
              </a:rPr>
              <a:t>Performance Measures</a:t>
            </a:r>
            <a:endParaRPr sz="3600"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0"/>
          <p:cNvSpPr txBox="1"/>
          <p:nvPr/>
        </p:nvSpPr>
        <p:spPr>
          <a:xfrm>
            <a:off x="369939" y="112325"/>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DATASET DESCRIPTION: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0" name="Google Shape;200;p20"/>
          <p:cNvSpPr txBox="1"/>
          <p:nvPr/>
        </p:nvSpPr>
        <p:spPr>
          <a:xfrm>
            <a:off x="105410" y="758825"/>
            <a:ext cx="11837670" cy="6214110"/>
          </a:xfrm>
          <a:prstGeom prst="rect">
            <a:avLst/>
          </a:prstGeom>
          <a:noFill/>
          <a:ln>
            <a:noFill/>
          </a:ln>
        </p:spPr>
        <p:txBody>
          <a:bodyPr spcFirstLastPara="1" wrap="square" lIns="91425" tIns="91425" rIns="91425" bIns="91425" anchor="t" anchorCtr="0">
            <a:spAutoFit/>
          </a:bodyPr>
          <a:lstStyle/>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objective of the dataset is to predict whether or not a patient has diabetes and </a:t>
            </a:r>
            <a:r>
              <a:rPr lang="en-US" sz="2600" dirty="0">
                <a:latin typeface="Times New Roman" panose="02020603050405020304"/>
                <a:ea typeface="Times New Roman" panose="02020603050405020304"/>
                <a:cs typeface="Times New Roman" panose="02020603050405020304"/>
                <a:sym typeface="Times New Roman" panose="02020603050405020304"/>
              </a:rPr>
              <a:t>h</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eart </a:t>
            </a:r>
            <a:r>
              <a:rPr lang="en-US" sz="2600" dirty="0">
                <a:latin typeface="Times New Roman" panose="02020603050405020304"/>
                <a:ea typeface="Times New Roman" panose="02020603050405020304"/>
                <a:cs typeface="Times New Roman" panose="02020603050405020304"/>
                <a:sym typeface="Times New Roman" panose="02020603050405020304"/>
              </a:rPr>
              <a:t>d</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iseases, based on certain diagnostic measurements included in the dataset. </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69900" marR="0" lvl="0" indent="-457200" algn="just" rtl="0">
              <a:lnSpc>
                <a:spcPct val="100000"/>
              </a:lnSpc>
              <a:spcBef>
                <a:spcPts val="0"/>
              </a:spcBef>
              <a:spcAft>
                <a:spcPts val="0"/>
              </a:spcAft>
              <a:buClr>
                <a:srgbClr val="000000"/>
              </a:buClr>
              <a:buSzPts val="2600"/>
              <a:buFont typeface="Wingdings" panose="05000000000000000000" charset="0"/>
              <a:buChar char="v"/>
            </a:pP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datasets consists of several medical predictor variables and one target variable, Outcome. Predictor variables include the number of pregnancies the patient has had, their BMI, insulin level, age, and so on.</a:t>
            </a:r>
            <a:endParaRPr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Pregnancies:</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Number of times pregnant</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Glucose:</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 Plasma glucose concentration a 2 hours in an oral glucose tolerance test</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Blood Pressure: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Diastolic blood pressure (mm Hg)</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Skin Thickness: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Triceps skin fold thickness (mm)</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Insulin: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2-Hour serum insulin (mu U/ml)</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BMI: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Body mass index (weight in kg/(height in m)^2)</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Diabetes pedigree function</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Age (years)</a:t>
            </a:r>
          </a:p>
          <a:p>
            <a:pPr marL="457200" marR="0" lvl="0" indent="-393700" algn="l" rtl="0">
              <a:lnSpc>
                <a:spcPct val="100000"/>
              </a:lnSpc>
              <a:spcBef>
                <a:spcPts val="0"/>
              </a:spcBef>
              <a:spcAft>
                <a:spcPts val="0"/>
              </a:spcAft>
              <a:buClr>
                <a:srgbClr val="000000"/>
              </a:buClr>
              <a:buSzPts val="2600"/>
              <a:buFont typeface="Times New Roman" panose="02020603050405020304"/>
              <a:buChar char="●"/>
            </a:pPr>
            <a:r>
              <a:rPr lang="en-US" sz="2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Outcome: </a:t>
            </a:r>
            <a:r>
              <a:rPr lang="en-US" sz="26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 variable (0 or 1) 268 of 768 are 1, the others are 0</a:t>
            </a:r>
          </a:p>
          <a:p>
            <a:pPr marL="0" marR="0" lvl="0" indent="0" algn="l"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A69D54-1903-48BD-AE70-E2544781DF2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512784" y="108072"/>
            <a:ext cx="10348049" cy="6898700"/>
          </a:xfrm>
          <a:prstGeom prst="rect">
            <a:avLst/>
          </a:prstGeom>
        </p:spPr>
      </p:pic>
    </p:spTree>
    <p:extLst>
      <p:ext uri="{BB962C8B-B14F-4D97-AF65-F5344CB8AC3E}">
        <p14:creationId xmlns:p14="http://schemas.microsoft.com/office/powerpoint/2010/main" val="3175744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p:nvPr/>
        </p:nvSpPr>
        <p:spPr>
          <a:xfrm>
            <a:off x="535709" y="624071"/>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DATA PRE PROCESSING: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6" name="Google Shape;206;p21"/>
          <p:cNvSpPr txBox="1"/>
          <p:nvPr/>
        </p:nvSpPr>
        <p:spPr>
          <a:xfrm>
            <a:off x="877450" y="1803750"/>
            <a:ext cx="10409400" cy="319786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Diabetes disease and Heart Disease data is pre-processed after collection of various records.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The dataset contains a total of 769 patient records, where 6 records are with some missing values. </a:t>
            </a:r>
            <a:endParaRPr sz="2800" b="0" i="0" u="none" strike="noStrike" cap="none" dirty="0">
              <a:solidFill>
                <a:srgbClr val="000000"/>
              </a:solidFill>
              <a:latin typeface="Times New Roman" panose="02020603050405020304" pitchFamily="18" charset="0"/>
              <a:ea typeface="Arial" panose="020B0604020202020204"/>
              <a:cs typeface="Times New Roman" panose="02020603050405020304" pitchFamily="18" charset="0"/>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rPr>
              <a:t>Those 6 records have been removed from the dataset and the remaining 763 patient records are used in pre-processing.</a:t>
            </a: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pitchFamily="18" charset="0"/>
              <a:ea typeface="Times New Roman" panose="02020603050405020304"/>
              <a:cs typeface="Times New Roman" panose="02020603050405020304" pitchFamily="18" charset="0"/>
              <a:sym typeface="Times New Roman" panose="020206030504050203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p:nvPr/>
        </p:nvSpPr>
        <p:spPr>
          <a:xfrm>
            <a:off x="548770" y="625443"/>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FEATURE SELECTION:</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2" name="Google Shape;212;p22"/>
          <p:cNvSpPr txBox="1"/>
          <p:nvPr/>
        </p:nvSpPr>
        <p:spPr>
          <a:xfrm>
            <a:off x="925650" y="1735513"/>
            <a:ext cx="9753600" cy="3628390"/>
          </a:xfrm>
          <a:prstGeom prst="rect">
            <a:avLst/>
          </a:prstGeom>
          <a:noFill/>
          <a:ln>
            <a:noFill/>
          </a:ln>
        </p:spPr>
        <p:txBody>
          <a:bodyPr spcFirstLastPara="1" wrap="square" lIns="91425" tIns="91425" rIns="91425" bIns="91425" anchor="t" anchorCtr="0">
            <a:spAutoFit/>
          </a:bodyPr>
          <a:lstStyle/>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From among the 8 attributes of the data set, one attributes pertaining to age is used to identify the personal information of the patient.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remaining 7 attributes are considered important as they contain vital clinical records. </a:t>
            </a:r>
            <a:endParaRPr sz="28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a:p>
            <a:pPr marL="457200" marR="0" lvl="0" indent="-457200" algn="just" rtl="0">
              <a:lnSpc>
                <a:spcPct val="100000"/>
              </a:lnSpc>
              <a:spcBef>
                <a:spcPts val="0"/>
              </a:spcBef>
              <a:spcAft>
                <a:spcPts val="0"/>
              </a:spcAft>
              <a:buClr>
                <a:srgbClr val="000000"/>
              </a:buClr>
              <a:buSzPts val="32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Clinical records are vital to diagnosis and learning the severity of diabetes disease and heart disease.</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254000" algn="just" rtl="0">
              <a:lnSpc>
                <a:spcPct val="100000"/>
              </a:lnSpc>
              <a:spcBef>
                <a:spcPts val="0"/>
              </a:spcBef>
              <a:spcAft>
                <a:spcPts val="0"/>
              </a:spcAft>
              <a:buClr>
                <a:srgbClr val="000000"/>
              </a:buClr>
              <a:buSzPts val="32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3"/>
          <p:cNvSpPr txBox="1"/>
          <p:nvPr/>
        </p:nvSpPr>
        <p:spPr>
          <a:xfrm>
            <a:off x="434107" y="516826"/>
            <a:ext cx="975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CLASSIFICATION MODELING:</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8" name="Google Shape;218;p23"/>
          <p:cNvSpPr txBox="1"/>
          <p:nvPr/>
        </p:nvSpPr>
        <p:spPr>
          <a:xfrm>
            <a:off x="434100" y="1163325"/>
            <a:ext cx="11323800" cy="406262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800"/>
              <a:buFont typeface="Arial" panose="020B0604020202020204"/>
              <a:buNone/>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The clustering of datasets is done on the basis of the variables and criteria of Decision Tree (DT) features. Then, the classifiers are applied to each clustered dataset in order to estimate its performance. The best performing models are identified from the above results based on their low rate of error.</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0" algn="just" rtl="0">
              <a:lnSpc>
                <a:spcPct val="100000"/>
              </a:lnSpc>
              <a:spcBef>
                <a:spcPts val="0"/>
              </a:spcBef>
              <a:spcAft>
                <a:spcPts val="0"/>
              </a:spcAft>
              <a:buClr>
                <a:srgbClr val="000000"/>
              </a:buClr>
              <a:buSzPts val="2800"/>
              <a:buFont typeface="Arial" panose="020B0604020202020204"/>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Machine</a:t>
            </a: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Noto Sans Symbols"/>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9910" y="0"/>
            <a:ext cx="11092180" cy="5545455"/>
          </a:xfrm>
        </p:spPr>
        <p:txBody>
          <a:bodyPr/>
          <a:lstStyle/>
          <a:p>
            <a:pPr marL="114300" indent="0">
              <a:buNone/>
            </a:pPr>
            <a:r>
              <a:rPr lang="en-IN" altLang="en-US" sz="2000" dirty="0">
                <a:latin typeface="Times New Roman" panose="02020603050405020304" pitchFamily="18" charset="0"/>
                <a:cs typeface="Times New Roman" panose="02020603050405020304" pitchFamily="18" charset="0"/>
              </a:rPr>
              <a:t>                                             </a:t>
            </a:r>
            <a:r>
              <a:rPr lang="en-IN" altLang="en-US" sz="4000" b="1" dirty="0">
                <a:latin typeface="Times New Roman" panose="02020603050405020304" pitchFamily="18" charset="0"/>
                <a:cs typeface="Times New Roman" panose="02020603050405020304" pitchFamily="18" charset="0"/>
              </a:rPr>
              <a:t>INTRODUCTION</a:t>
            </a:r>
            <a:endParaRPr lang="en-US" sz="20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Heart is one of the most vital organs for the proper functioning of our body. According to a survey by WHO, 78% of the worldwide deaths occurs for heart patients due to COVID-19 and also, more deaths occur in low and middle income countries including India.</a:t>
            </a:r>
          </a:p>
          <a:p>
            <a:pPr algn="just"/>
            <a:r>
              <a:rPr lang="en-US" sz="2400" dirty="0">
                <a:latin typeface="Times New Roman" panose="02020603050405020304" pitchFamily="18" charset="0"/>
                <a:cs typeface="Times New Roman" panose="02020603050405020304" pitchFamily="18" charset="0"/>
              </a:rPr>
              <a:t>The main challenge is to accurately predict the existence of CVDs(cardiovascular disease) inside human body. The older techniques have not been very successful in efficiently predicting the heart diseases. </a:t>
            </a:r>
          </a:p>
          <a:p>
            <a:pPr algn="just"/>
            <a:r>
              <a:rPr lang="en-US" sz="2400" dirty="0">
                <a:latin typeface="Times New Roman" panose="02020603050405020304" pitchFamily="18" charset="0"/>
                <a:cs typeface="Times New Roman" panose="02020603050405020304" pitchFamily="18" charset="0"/>
              </a:rPr>
              <a:t>Many medical instruents are available in the market for</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predicti</a:t>
            </a:r>
            <a:r>
              <a:rPr lang="en-IN" altLang="en-US" sz="2400" dirty="0">
                <a:latin typeface="Times New Roman" panose="02020603050405020304" pitchFamily="18" charset="0"/>
                <a:cs typeface="Times New Roman" panose="02020603050405020304" pitchFamily="18" charset="0"/>
              </a:rPr>
              <a:t>ng covid-19 for </a:t>
            </a:r>
            <a:r>
              <a:rPr lang="en-US" sz="2400" dirty="0">
                <a:latin typeface="Times New Roman" panose="02020603050405020304" pitchFamily="18" charset="0"/>
                <a:cs typeface="Times New Roman" panose="02020603050405020304" pitchFamily="18" charset="0"/>
              </a:rPr>
              <a:t>heart </a:t>
            </a:r>
            <a:r>
              <a:rPr lang="en-IN" altLang="en-US" sz="2400" dirty="0">
                <a:latin typeface="Times New Roman" panose="02020603050405020304" pitchFamily="18" charset="0"/>
                <a:cs typeface="Times New Roman" panose="02020603050405020304" pitchFamily="18" charset="0"/>
              </a:rPr>
              <a:t> and diabetes patients,</a:t>
            </a:r>
            <a:r>
              <a:rPr lang="en-US" sz="2400" dirty="0">
                <a:latin typeface="Times New Roman" panose="02020603050405020304" pitchFamily="18" charset="0"/>
                <a:cs typeface="Times New Roman" panose="02020603050405020304" pitchFamily="18" charset="0"/>
              </a:rPr>
              <a:t>but there are some drawbacks in the past project which others done</a:t>
            </a:r>
            <a:r>
              <a:rPr lang="en-IN" altLang="en-US" sz="2400" dirty="0">
                <a:latin typeface="Times New Roman" panose="02020603050405020304" pitchFamily="18" charset="0"/>
                <a:cs typeface="Times New Roman" panose="02020603050405020304" pitchFamily="18" charset="0"/>
              </a:rPr>
              <a:t>.We included both diabetes and heart disease evaluating in our project.</a:t>
            </a:r>
          </a:p>
          <a:p>
            <a:pPr algn="just"/>
            <a:r>
              <a:rPr lang="en-US" sz="2400" dirty="0">
                <a:latin typeface="Times New Roman" panose="02020603050405020304" pitchFamily="18" charset="0"/>
                <a:cs typeface="Times New Roman" panose="02020603050405020304" pitchFamily="18" charset="0"/>
                <a:sym typeface="+mn-ea"/>
              </a:rPr>
              <a:t>These advancements in technology have paved ways for accurate </a:t>
            </a:r>
            <a:r>
              <a:rPr lang="en-IN" altLang="en-US" sz="2400" dirty="0">
                <a:latin typeface="Times New Roman" panose="02020603050405020304" pitchFamily="18" charset="0"/>
                <a:cs typeface="Times New Roman" panose="02020603050405020304" pitchFamily="18" charset="0"/>
                <a:sym typeface="+mn-ea"/>
              </a:rPr>
              <a:t> diagonise</a:t>
            </a:r>
            <a:r>
              <a:rPr lang="en-US" sz="2400" dirty="0">
                <a:latin typeface="Times New Roman" panose="02020603050405020304" pitchFamily="18" charset="0"/>
                <a:cs typeface="Times New Roman" panose="02020603050405020304" pitchFamily="18" charset="0"/>
                <a:sym typeface="+mn-ea"/>
              </a:rPr>
              <a:t> and predicti</a:t>
            </a:r>
            <a:r>
              <a:rPr lang="en-IN" altLang="en-US" sz="2400" dirty="0">
                <a:latin typeface="Times New Roman" panose="02020603050405020304" pitchFamily="18" charset="0"/>
                <a:cs typeface="Times New Roman" panose="02020603050405020304" pitchFamily="18" charset="0"/>
                <a:sym typeface="+mn-ea"/>
              </a:rPr>
              <a:t>on  of Diseases.</a:t>
            </a:r>
            <a:r>
              <a:rPr lang="en-US" sz="2400" dirty="0">
                <a:latin typeface="Times New Roman" panose="02020603050405020304" pitchFamily="18" charset="0"/>
                <a:cs typeface="Times New Roman" panose="02020603050405020304" pitchFamily="18" charset="0"/>
                <a:sym typeface="+mn-ea"/>
              </a:rPr>
              <a:t> </a:t>
            </a:r>
            <a:r>
              <a:rPr lang="en-IN" altLang="en-US" sz="2400" dirty="0">
                <a:latin typeface="Times New Roman" panose="02020603050405020304" pitchFamily="18" charset="0"/>
                <a:cs typeface="Times New Roman" panose="02020603050405020304" pitchFamily="18" charset="0"/>
                <a:sym typeface="+mn-ea"/>
              </a:rPr>
              <a:t>.</a:t>
            </a:r>
            <a:r>
              <a:rPr lang="en-US" sz="2400" dirty="0">
                <a:latin typeface="Times New Roman" panose="02020603050405020304" pitchFamily="18" charset="0"/>
                <a:cs typeface="Times New Roman" panose="02020603050405020304" pitchFamily="18" charset="0"/>
                <a:sym typeface="+mn-ea"/>
              </a:rPr>
              <a:t> Machine learning could be a very good choice to achieve high accuracy for predicting</a:t>
            </a:r>
            <a:r>
              <a:rPr lang="en-IN" altLang="en-US" sz="2400" dirty="0">
                <a:latin typeface="Times New Roman" panose="02020603050405020304" pitchFamily="18" charset="0"/>
                <a:cs typeface="Times New Roman" panose="02020603050405020304" pitchFamily="18" charset="0"/>
                <a:sym typeface="+mn-ea"/>
              </a:rPr>
              <a:t> covid -19 for</a:t>
            </a:r>
            <a:r>
              <a:rPr lang="en-US" sz="2400" dirty="0">
                <a:latin typeface="Times New Roman" panose="02020603050405020304" pitchFamily="18" charset="0"/>
                <a:cs typeface="Times New Roman" panose="02020603050405020304" pitchFamily="18" charset="0"/>
                <a:sym typeface="+mn-ea"/>
              </a:rPr>
              <a:t> heart diseases </a:t>
            </a:r>
            <a:r>
              <a:rPr lang="en-IN" altLang="en-US" sz="2400" dirty="0">
                <a:latin typeface="Times New Roman" panose="02020603050405020304" pitchFamily="18" charset="0"/>
                <a:cs typeface="Times New Roman" panose="02020603050405020304" pitchFamily="18" charset="0"/>
                <a:sym typeface="+mn-ea"/>
              </a:rPr>
              <a:t> and  diabetes  patients.</a:t>
            </a:r>
            <a:r>
              <a:rPr lang="en-US" sz="2400" dirty="0">
                <a:latin typeface="Times New Roman" panose="02020603050405020304" pitchFamily="18" charset="0"/>
                <a:cs typeface="Times New Roman" panose="02020603050405020304" pitchFamily="18" charset="0"/>
                <a:sym typeface="+mn-ea"/>
              </a:rPr>
              <a:t> </a:t>
            </a:r>
          </a:p>
          <a:p>
            <a:pPr algn="just"/>
            <a:r>
              <a:rPr lang="en-US" sz="2400" dirty="0">
                <a:latin typeface="Times New Roman" panose="02020603050405020304" pitchFamily="18" charset="0"/>
                <a:cs typeface="Times New Roman" panose="02020603050405020304" pitchFamily="18" charset="0"/>
                <a:sym typeface="+mn-ea"/>
              </a:rPr>
              <a:t>Our website is helpful to analyse large amounts of data and Predict Heart Diseases and Diabetes , according to this result we can analyse, whether the patient can affect by covid or not.</a:t>
            </a:r>
            <a:endParaRPr lang="en-US" sz="2400" dirty="0">
              <a:latin typeface="Times New Roman" panose="02020603050405020304" pitchFamily="18" charset="0"/>
              <a:cs typeface="Times New Roman" panose="02020603050405020304" pitchFamily="18" charset="0"/>
            </a:endParaRPr>
          </a:p>
          <a:p>
            <a:pPr algn="just"/>
            <a:endParaRPr lang="en-IN" altLang="en-US" sz="2400" dirty="0">
              <a:latin typeface="Times New Roman" panose="02020603050405020304" pitchFamily="18" charset="0"/>
              <a:cs typeface="Times New Roman" panose="02020603050405020304" pitchFamily="18" charset="0"/>
            </a:endParaRPr>
          </a:p>
          <a:p>
            <a:pPr marL="114300" indent="0" algn="just">
              <a:buNone/>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p:nvPr/>
        </p:nvSpPr>
        <p:spPr>
          <a:xfrm>
            <a:off x="354215" y="563707"/>
            <a:ext cx="9753600" cy="73533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2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PERFORMANCE MEASURES</a:t>
            </a:r>
            <a:r>
              <a:rPr lang="en-US"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36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4" name="Google Shape;224;p24"/>
          <p:cNvSpPr txBox="1"/>
          <p:nvPr/>
        </p:nvSpPr>
        <p:spPr>
          <a:xfrm>
            <a:off x="822025" y="1743025"/>
            <a:ext cx="10150800" cy="4059555"/>
          </a:xfrm>
          <a:prstGeom prst="rect">
            <a:avLst/>
          </a:prstGeom>
          <a:noFill/>
          <a:ln>
            <a:noFill/>
          </a:ln>
        </p:spPr>
        <p:txBody>
          <a:bodyPr spcFirstLastPara="1" wrap="square" lIns="91425" tIns="91425" rIns="91425" bIns="91425" anchor="t" anchorCtr="0">
            <a:spAutoFit/>
          </a:bodyPr>
          <a:lstStyle/>
          <a:p>
            <a:pPr marL="527050" marR="0" lvl="0" indent="-457200" algn="just" rtl="0">
              <a:lnSpc>
                <a:spcPct val="100000"/>
              </a:lnSpc>
              <a:spcBef>
                <a:spcPts val="0"/>
              </a:spcBef>
              <a:spcAft>
                <a:spcPts val="0"/>
              </a:spcAft>
              <a:buClr>
                <a:srgbClr val="000000"/>
              </a:buClr>
              <a:buSzPts val="2500"/>
              <a:buFont typeface="Wingdings" panose="05000000000000000000" charset="0"/>
              <a:buChar char="v"/>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Several standard performance metrics such as accuracy, precision and error in classification have been considered for the computation of performance efficiency of this model.</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69850" marR="0" lvl="0" indent="0" algn="just" rtl="0">
              <a:lnSpc>
                <a:spcPct val="100000"/>
              </a:lnSpc>
              <a:spcBef>
                <a:spcPts val="0"/>
              </a:spcBef>
              <a:spcAft>
                <a:spcPts val="0"/>
              </a:spcAft>
              <a:buClr>
                <a:srgbClr val="000000"/>
              </a:buClr>
              <a:buSzPts val="25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K Nearest neighbors         : 78.571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Support Vector Classifier : 73.376</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Decision tree                     : 68.181</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27050" marR="0" lvl="0" indent="-457200" algn="just" rtl="0">
              <a:lnSpc>
                <a:spcPct val="100000"/>
              </a:lnSpc>
              <a:spcBef>
                <a:spcPts val="0"/>
              </a:spcBef>
              <a:spcAft>
                <a:spcPts val="0"/>
              </a:spcAft>
              <a:buClr>
                <a:srgbClr val="000000"/>
              </a:buClr>
              <a:buSzPts val="2500"/>
              <a:buFont typeface="Arial" panose="020B0604020202020204" pitchFamily="34" charset="0"/>
              <a:buChar char="•"/>
            </a:pPr>
            <a:r>
              <a:rPr lang="en-US"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Random Forest                  : 75.974</a:t>
            </a: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0" indent="-279400" algn="l" rtl="0">
              <a:lnSpc>
                <a:spcPct val="100000"/>
              </a:lnSpc>
              <a:spcBef>
                <a:spcPts val="0"/>
              </a:spcBef>
              <a:spcAft>
                <a:spcPts val="0"/>
              </a:spcAft>
              <a:buClr>
                <a:srgbClr val="000000"/>
              </a:buClr>
              <a:buSzPts val="2800"/>
              <a:buFont typeface="Noto Sans Symbols"/>
              <a:buNone/>
            </a:pPr>
            <a:endParaRPr sz="2800" b="0"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5"/>
          <p:cNvSpPr txBox="1"/>
          <p:nvPr/>
        </p:nvSpPr>
        <p:spPr>
          <a:xfrm>
            <a:off x="1322763" y="349173"/>
            <a:ext cx="97536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SAMPLE SCREENSHOTS</a:t>
            </a:r>
            <a:endParaRPr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1" name="Google Shape;231;p25"/>
          <p:cNvSpPr txBox="1"/>
          <p:nvPr/>
        </p:nvSpPr>
        <p:spPr>
          <a:xfrm>
            <a:off x="6093202" y="1918462"/>
            <a:ext cx="4687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Home Screen</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32" name="Google Shape;232;p25"/>
          <p:cNvPicPr preferRelativeResize="0"/>
          <p:nvPr/>
        </p:nvPicPr>
        <p:blipFill rotWithShape="1">
          <a:blip r:embed="rId3"/>
          <a:srcRect/>
          <a:stretch>
            <a:fillRect/>
          </a:stretch>
        </p:blipFill>
        <p:spPr>
          <a:xfrm>
            <a:off x="6749275" y="3408725"/>
            <a:ext cx="4969201" cy="2978150"/>
          </a:xfrm>
          <a:prstGeom prst="rect">
            <a:avLst/>
          </a:prstGeom>
          <a:noFill/>
          <a:ln>
            <a:noFill/>
          </a:ln>
        </p:spPr>
      </p:pic>
      <p:sp>
        <p:nvSpPr>
          <p:cNvPr id="233" name="Google Shape;233;p25"/>
          <p:cNvSpPr txBox="1"/>
          <p:nvPr/>
        </p:nvSpPr>
        <p:spPr>
          <a:xfrm flipH="1">
            <a:off x="4036266" y="4938279"/>
            <a:ext cx="49692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Input Field</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a:extLst>
              <a:ext uri="{FF2B5EF4-FFF2-40B4-BE49-F238E27FC236}">
                <a16:creationId xmlns:a16="http://schemas.microsoft.com/office/drawing/2014/main" id="{F555D30C-FFE5-4F8D-9AAF-ADA01FC56A23}"/>
              </a:ext>
            </a:extLst>
          </p:cNvPr>
          <p:cNvPicPr>
            <a:picLocks noChangeAspect="1"/>
          </p:cNvPicPr>
          <p:nvPr/>
        </p:nvPicPr>
        <p:blipFill rotWithShape="1">
          <a:blip r:embed="rId4"/>
          <a:srcRect b="2956"/>
          <a:stretch/>
        </p:blipFill>
        <p:spPr>
          <a:xfrm>
            <a:off x="593675" y="1205874"/>
            <a:ext cx="4879783" cy="23677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rotWithShape="1">
          <a:blip r:embed="rId3"/>
          <a:srcRect/>
          <a:stretch>
            <a:fillRect/>
          </a:stretch>
        </p:blipFill>
        <p:spPr>
          <a:xfrm>
            <a:off x="484901" y="444875"/>
            <a:ext cx="5174750" cy="3226049"/>
          </a:xfrm>
          <a:prstGeom prst="rect">
            <a:avLst/>
          </a:prstGeom>
          <a:noFill/>
          <a:ln>
            <a:noFill/>
          </a:ln>
        </p:spPr>
      </p:pic>
      <p:pic>
        <p:nvPicPr>
          <p:cNvPr id="239" name="Google Shape;239;p26"/>
          <p:cNvPicPr preferRelativeResize="0"/>
          <p:nvPr/>
        </p:nvPicPr>
        <p:blipFill rotWithShape="1">
          <a:blip r:embed="rId4"/>
          <a:srcRect/>
          <a:stretch>
            <a:fillRect/>
          </a:stretch>
        </p:blipFill>
        <p:spPr>
          <a:xfrm>
            <a:off x="6620100" y="3330750"/>
            <a:ext cx="5174749" cy="3184575"/>
          </a:xfrm>
          <a:prstGeom prst="rect">
            <a:avLst/>
          </a:prstGeom>
          <a:noFill/>
          <a:ln>
            <a:noFill/>
          </a:ln>
        </p:spPr>
      </p:pic>
      <p:sp>
        <p:nvSpPr>
          <p:cNvPr id="240" name="Google Shape;240;p26"/>
          <p:cNvSpPr txBox="1"/>
          <p:nvPr/>
        </p:nvSpPr>
        <p:spPr>
          <a:xfrm>
            <a:off x="5957446" y="1773205"/>
            <a:ext cx="46920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Predicited Output (i)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1" name="Google Shape;241;p26"/>
          <p:cNvSpPr txBox="1"/>
          <p:nvPr/>
        </p:nvSpPr>
        <p:spPr>
          <a:xfrm>
            <a:off x="2888700" y="4638338"/>
            <a:ext cx="37314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panose="020B0604020202020204"/>
              <a:buNone/>
            </a:pPr>
            <a:r>
              <a:rPr lang="en-US"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Predicted Output (ii)</a:t>
            </a:r>
            <a:endParaRPr sz="25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4820" y="374015"/>
            <a:ext cx="11464925" cy="6296660"/>
          </a:xfrm>
        </p:spPr>
        <p:txBody>
          <a:bodyPr/>
          <a:lstStyle/>
          <a:p>
            <a:pPr marL="114300" indent="0">
              <a:buNone/>
            </a:pPr>
            <a:r>
              <a:rPr lang="en-IN" altLang="en-US" dirty="0"/>
              <a:t>                                                 </a:t>
            </a:r>
            <a:r>
              <a:rPr lang="en-IN" altLang="en-US" sz="3200" b="1" dirty="0">
                <a:latin typeface="Times New Roman" panose="02020603050405020304" pitchFamily="18" charset="0"/>
                <a:cs typeface="Times New Roman" panose="02020603050405020304" pitchFamily="18" charset="0"/>
              </a:rPr>
              <a:t>CONCLUSION</a:t>
            </a:r>
          </a:p>
          <a:p>
            <a:pPr algn="just"/>
            <a:r>
              <a:rPr lang="en-IN" altLang="en-US" sz="2400" dirty="0">
                <a:latin typeface="Times New Roman" panose="02020603050405020304" pitchFamily="18" charset="0"/>
                <a:cs typeface="Times New Roman" panose="02020603050405020304" pitchFamily="18" charset="0"/>
              </a:rPr>
              <a:t>At first, the four algorithms were implemented. Datasets were trained for all the algorithms individually. After this, all of them were tested. The most efficient algorithm was to be selected based on various criteria. </a:t>
            </a:r>
          </a:p>
          <a:p>
            <a:pPr algn="just"/>
            <a:r>
              <a:rPr lang="en-IN" altLang="en-US" sz="2400" dirty="0">
                <a:latin typeface="Times New Roman" panose="02020603050405020304" pitchFamily="18" charset="0"/>
                <a:cs typeface="Times New Roman" panose="02020603050405020304" pitchFamily="18" charset="0"/>
              </a:rPr>
              <a:t>We found out that KNN algorithm was the most efficient out of the four algorithms . Thus, KNN algorithm was further implemented using a better user interface in form of a web application. </a:t>
            </a:r>
          </a:p>
          <a:p>
            <a:pPr algn="just"/>
            <a:r>
              <a:rPr lang="en-IN" altLang="en-US" sz="2400" dirty="0">
                <a:latin typeface="Times New Roman" panose="02020603050405020304" pitchFamily="18" charset="0"/>
                <a:cs typeface="Times New Roman" panose="02020603050405020304" pitchFamily="18" charset="0"/>
              </a:rPr>
              <a:t>For this HTML5, CSS, JS and Flask (Python’s micro web-framework) were used. This would help the end users get a preliminary prediction about the condition of their heart and Diabetes. </a:t>
            </a:r>
          </a:p>
          <a:p>
            <a:pPr algn="just"/>
            <a:r>
              <a:rPr lang="en-IN" altLang="en-US" sz="2400" dirty="0">
                <a:latin typeface="Times New Roman" panose="02020603050405020304" pitchFamily="18" charset="0"/>
                <a:cs typeface="Times New Roman" panose="02020603050405020304" pitchFamily="18" charset="0"/>
              </a:rPr>
              <a:t>Since heart and Diabetic patients  are a major killer for covid-19 in India and throughout the world, application of a promising technology like machine learning to the initial prediction of Covid-19 will have a profound impact on the society.</a:t>
            </a:r>
          </a:p>
          <a:p>
            <a:pPr algn="just">
              <a:buFont typeface="Arial" panose="020B0604020202020204" pitchFamily="34" charset="0"/>
              <a:buChar char="•"/>
            </a:pPr>
            <a:r>
              <a:rPr lang="en-IN" altLang="en-US" sz="2400" dirty="0">
                <a:latin typeface="Times New Roman" panose="02020603050405020304" pitchFamily="18" charset="0"/>
                <a:cs typeface="Times New Roman" panose="02020603050405020304" pitchFamily="18" charset="0"/>
              </a:rPr>
              <a:t>Hence by using the above approach successful analysis of heart diseases and Diabetes of the individual was performed and the result was obtained which predicted the risk of Covid-19 based on the parameters provided by the user.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33705" y="288290"/>
            <a:ext cx="11587480" cy="6447155"/>
          </a:xfrm>
        </p:spPr>
        <p:txBody>
          <a:bodyPr/>
          <a:lstStyle/>
          <a:p>
            <a:pPr marL="114300" indent="0">
              <a:buNone/>
            </a:pPr>
            <a:r>
              <a:rPr lang="en-IN" altLang="en-US" sz="3200" b="1" dirty="0">
                <a:latin typeface="Times New Roman" panose="02020603050405020304" pitchFamily="18" charset="0"/>
                <a:cs typeface="Times New Roman" panose="02020603050405020304" pitchFamily="18" charset="0"/>
              </a:rPr>
              <a:t>                                      </a:t>
            </a:r>
            <a:r>
              <a:rPr lang="en-IN" altLang="en-US" sz="3600" b="1" dirty="0">
                <a:latin typeface="Times New Roman" panose="02020603050405020304" pitchFamily="18" charset="0"/>
                <a:cs typeface="Times New Roman" panose="02020603050405020304" pitchFamily="18" charset="0"/>
              </a:rPr>
              <a:t>REFERENCES</a:t>
            </a:r>
          </a:p>
          <a:p>
            <a:pPr marL="114300" indent="0">
              <a:buNone/>
            </a:pP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[1]    Himanshu Sharma, M A Rizvi. : “Prediction of Heart Disease using Machine Learning Algorithms: A Survey ”, International Journal on Recent and Innovation Trends in Computing and Communication, Volume: 5 Issue: 8 , 2017.</a:t>
            </a:r>
          </a:p>
          <a:p>
            <a:pPr marL="114300" indent="0">
              <a:buNone/>
            </a:pPr>
            <a:r>
              <a:rPr lang="en-IN" altLang="en-US" sz="2400" dirty="0">
                <a:latin typeface="Times New Roman" panose="02020603050405020304" pitchFamily="18" charset="0"/>
                <a:cs typeface="Times New Roman" panose="02020603050405020304" pitchFamily="18" charset="0"/>
              </a:rPr>
              <a:t>[2]    Sanchayita Dhar, Krishna Roy, Tanuree Dey, Pritha, Datta, Ankur Biswas.: "A Hybrid Machine Learning Approach for Prediction of Heart Diseases", IEEE, 2018.</a:t>
            </a:r>
          </a:p>
          <a:p>
            <a:pPr marL="114300" indent="0">
              <a:buNone/>
            </a:pPr>
            <a:r>
              <a:rPr lang="en-IN" altLang="en-US" sz="2400" dirty="0">
                <a:latin typeface="Times New Roman" panose="02020603050405020304" pitchFamily="18" charset="0"/>
                <a:cs typeface="Times New Roman" panose="02020603050405020304" pitchFamily="18" charset="0"/>
              </a:rPr>
              <a:t>[3]    G. Shanmugasundaram, V. Malar Selvam, R. Saravanan, S.Balaji.: "An Investigation of Heart Disease Prediction Techniques", IEEE, 2018.</a:t>
            </a:r>
          </a:p>
          <a:p>
            <a:pPr marL="114300" indent="0">
              <a:buNone/>
            </a:pPr>
            <a:r>
              <a:rPr lang="en-IN" altLang="en-US" sz="2400" dirty="0">
                <a:latin typeface="Times New Roman" panose="02020603050405020304" pitchFamily="18" charset="0"/>
                <a:cs typeface="Times New Roman" panose="02020603050405020304" pitchFamily="18" charset="0"/>
              </a:rPr>
              <a:t>[4]    Md. Razu Ahmed, S M Hasan Mahmud, Md. Altab Hossin, Hosney Jahan, Shek Rashed Haider Noori.: "A Cloud Based Four-Tier Architecture for Early Detection of Heart Disease with Machine Learning Algorithms", IEEE, 2018.</a:t>
            </a:r>
          </a:p>
          <a:p>
            <a:pPr marL="114300" indent="0">
              <a:buNone/>
            </a:pPr>
            <a:r>
              <a:rPr lang="en-IN" altLang="en-US" sz="2400" dirty="0">
                <a:latin typeface="Times New Roman" panose="02020603050405020304" pitchFamily="18" charset="0"/>
                <a:cs typeface="Times New Roman" panose="02020603050405020304" pitchFamily="18" charset="0"/>
              </a:rPr>
              <a:t>[5]    Seyedamin Pouriyeh, Sara Vahid, Giovanna Sannino, Giuseppe De Pietro, Hamid Arabnia, Juan Gutierrez.: "A comprehensive investigation and comparison of Machine Learning Techniques in the domain of heart disease", IEEE, 2017.</a:t>
            </a:r>
          </a:p>
          <a:p>
            <a:pPr marL="114300" indent="0">
              <a:buNone/>
            </a:pPr>
            <a:endParaRPr lang="en-I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3045" y="336550"/>
            <a:ext cx="11647805" cy="6243320"/>
          </a:xfrm>
        </p:spPr>
        <p:txBody>
          <a:bodyPr/>
          <a:lstStyle/>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p>
          <a:p>
            <a:pPr marL="114300" indent="0">
              <a:buNone/>
            </a:pPr>
            <a:r>
              <a:rPr lang="en-IN" altLang="en-US" sz="2400" dirty="0">
                <a:latin typeface="Times New Roman" panose="02020603050405020304" pitchFamily="18" charset="0"/>
                <a:cs typeface="Times New Roman" panose="02020603050405020304" pitchFamily="18" charset="0"/>
              </a:rPr>
              <a:t>   </a:t>
            </a:r>
            <a:r>
              <a:rPr lang="en-IN" altLang="en-US" sz="2400" dirty="0">
                <a:latin typeface="Times New Roman" panose="02020603050405020304" pitchFamily="18" charset="0"/>
                <a:cs typeface="Times New Roman" panose="02020603050405020304" pitchFamily="18" charset="0"/>
                <a:sym typeface="+mn-ea"/>
              </a:rPr>
              <a:t>[6]    Amit M. Joshi, Urvashi P. Shukla, Saraju P. Mohanty, “Smart Healthcare for Diabetes during COVID-19”, IEEE, 2020.</a:t>
            </a:r>
            <a:endParaRPr lang="en-IN" altLang="en-US" sz="2400" dirty="0">
              <a:latin typeface="Times New Roman" panose="02020603050405020304" pitchFamily="18" charset="0"/>
              <a:cs typeface="Times New Roman" panose="02020603050405020304" pitchFamily="18" charset="0"/>
            </a:endParaRP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[7]</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Shetty, “Diabetes disease prediction using data mining”, IEEE, 2017.</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[8]</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Zhilbert Tafa, “An intelligent system for diabetes prediction”,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[9]</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 Rout, “Prediction of Diabetes Risk based on Machine Learning Techniques”, IEEE, 2020.</a:t>
            </a:r>
          </a:p>
          <a:p>
            <a:pPr marL="11430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[10]</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GG Ladha, “A computation analysis to predict diabetes based on data mining”, IEEE, 2018.</a:t>
            </a:r>
          </a:p>
          <a:p>
            <a:pPr marL="114300" indent="0">
              <a:buNone/>
            </a:pPr>
            <a:endParaRPr lang="en-IN" altLang="en-US" dirty="0">
              <a:solidFill>
                <a:srgbClr val="00B0F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4335" y="580390"/>
            <a:ext cx="10959465" cy="5596890"/>
          </a:xfrm>
        </p:spPr>
        <p:txBody>
          <a:bodyPr/>
          <a:lstStyle/>
          <a:p>
            <a:pPr marL="114300" indent="0">
              <a:buNone/>
            </a:pPr>
            <a:endParaRPr lang="en-IN" altLang="en-US" b="1" dirty="0">
              <a:latin typeface="Times New Roman" panose="02020603050405020304" pitchFamily="18" charset="0"/>
              <a:cs typeface="Times New Roman" panose="02020603050405020304" pitchFamily="18" charset="0"/>
              <a:sym typeface="+mn-ea"/>
            </a:endParaRPr>
          </a:p>
          <a:p>
            <a:pPr marL="114300" indent="0">
              <a:buNone/>
            </a:pPr>
            <a:r>
              <a:rPr lang="en-IN" altLang="en-US" b="1" dirty="0">
                <a:latin typeface="Times New Roman" panose="02020603050405020304" pitchFamily="18" charset="0"/>
                <a:cs typeface="Times New Roman" panose="02020603050405020304" pitchFamily="18" charset="0"/>
                <a:sym typeface="+mn-ea"/>
              </a:rPr>
              <a:t>PUBLICATIONS:</a:t>
            </a:r>
            <a:endParaRPr lang="en-IN" altLang="en-US"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sym typeface="+mn-ea"/>
              </a:rPr>
              <a:t>Journal Name: </a:t>
            </a:r>
            <a:r>
              <a:rPr lang="en-IN" altLang="en-US" sz="2400" dirty="0">
                <a:latin typeface="Times New Roman" panose="02020603050405020304" pitchFamily="18" charset="0"/>
                <a:cs typeface="Times New Roman" panose="02020603050405020304" pitchFamily="18" charset="0"/>
                <a:sym typeface="+mn-ea"/>
              </a:rPr>
              <a:t>International journal of Engineering science and computing (IJESC) </a:t>
            </a:r>
          </a:p>
          <a:p>
            <a:pPr marL="114300" indent="0">
              <a:buNone/>
            </a:pPr>
            <a:r>
              <a:rPr lang="en-IN" altLang="en-US" sz="2400" b="1" dirty="0">
                <a:latin typeface="Times New Roman" panose="02020603050405020304" pitchFamily="18" charset="0"/>
                <a:cs typeface="Times New Roman" panose="02020603050405020304" pitchFamily="18" charset="0"/>
                <a:sym typeface="+mn-ea"/>
              </a:rPr>
              <a:t>Project Title: </a:t>
            </a:r>
            <a:r>
              <a:rPr lang="en-US" sz="2400" i="0" u="none" strike="noStrike" cap="none" dirty="0">
                <a:solidFill>
                  <a:srgbClr val="06080A"/>
                </a:solidFill>
                <a:latin typeface="Times New Roman" panose="02020603050405020304"/>
                <a:ea typeface="Times New Roman" panose="02020603050405020304"/>
                <a:cs typeface="Times New Roman" panose="02020603050405020304"/>
                <a:sym typeface="Times New Roman" panose="02020603050405020304"/>
              </a:rPr>
              <a:t>design  and  implementation  in  web application  of  effecting  heart  disease and  diabetes  for  predicting  covid-19 </a:t>
            </a: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dirty="0">
                <a:latin typeface="Times New Roman" panose="02020603050405020304" pitchFamily="18" charset="0"/>
                <a:cs typeface="Times New Roman" panose="02020603050405020304" pitchFamily="18" charset="0"/>
                <a:sym typeface="+mn-ea"/>
              </a:rPr>
              <a:t>Volume 11 Issue No. 04    April 2021</a:t>
            </a:r>
          </a:p>
          <a:p>
            <a:pPr marL="114300" indent="0">
              <a:buNone/>
            </a:pPr>
            <a:r>
              <a:rPr lang="en-IN" altLang="en-US" sz="2400" b="1" dirty="0">
                <a:latin typeface="Times New Roman" panose="02020603050405020304" pitchFamily="18" charset="0"/>
                <a:cs typeface="Times New Roman" panose="02020603050405020304" pitchFamily="18" charset="0"/>
                <a:sym typeface="+mn-ea"/>
              </a:rPr>
              <a:t>Publication link:</a:t>
            </a: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dirty="0">
                <a:solidFill>
                  <a:srgbClr val="00B0F0"/>
                </a:solidFill>
                <a:latin typeface="Times New Roman" panose="02020603050405020304" pitchFamily="18" charset="0"/>
                <a:cs typeface="Times New Roman" panose="02020603050405020304" pitchFamily="18" charset="0"/>
                <a:sym typeface="+mn-ea"/>
              </a:rPr>
              <a:t>https://www.ijesc.org/upload/c9720b7b6470882fc24099a69cbf1d1f.Design%20and%20Implementation%20in%20Web%20Application%20of%20Effecting%20Heart%20Disease%20and%20Diabetes%20for%20Predicting%20Covid-19-converted.pdf</a:t>
            </a:r>
            <a:endParaRPr lang="en-IN" altLang="en-US" dirty="0">
              <a:solidFill>
                <a:srgbClr val="00B0F0"/>
              </a:solidFill>
              <a:latin typeface="Times New Roman" panose="02020603050405020304" pitchFamily="18" charset="0"/>
              <a:cs typeface="Times New Roman" panose="02020603050405020304" pitchFamily="18" charset="0"/>
            </a:endParaRPr>
          </a:p>
          <a:p>
            <a:pPr marL="114300" indent="0">
              <a:buNone/>
            </a:pP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472420" cy="5892165"/>
          </a:xfrm>
        </p:spPr>
        <p:txBody>
          <a:bodyPr/>
          <a:lstStyle/>
          <a:p>
            <a:r>
              <a:rPr lang="en-IN" altLang="en-US" dirty="0"/>
              <a:t>                       </a:t>
            </a:r>
            <a:r>
              <a:rPr lang="en-IN" altLang="en-US" dirty="0">
                <a:latin typeface="Times New Roman" panose="02020603050405020304" pitchFamily="18" charset="0"/>
                <a:cs typeface="Times New Roman" panose="02020603050405020304" pitchFamily="18" charset="0"/>
              </a:rPr>
              <a:t> </a:t>
            </a:r>
            <a:r>
              <a:rPr lang="en-IN" altLang="en-US" sz="5400" dirty="0">
                <a:latin typeface="Times New Roman" panose="02020603050405020304" pitchFamily="18" charset="0"/>
                <a:cs typeface="Times New Roman" panose="02020603050405020304" pitchFamily="18" charset="0"/>
              </a:rPr>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aphicFrame>
        <p:nvGraphicFramePr>
          <p:cNvPr id="114" name="Google Shape;114;p6"/>
          <p:cNvGraphicFramePr/>
          <p:nvPr>
            <p:extLst>
              <p:ext uri="{D42A27DB-BD31-4B8C-83A1-F6EECF244321}">
                <p14:modId xmlns:p14="http://schemas.microsoft.com/office/powerpoint/2010/main" val="3331530153"/>
              </p:ext>
            </p:extLst>
          </p:nvPr>
        </p:nvGraphicFramePr>
        <p:xfrm>
          <a:off x="372072" y="439800"/>
          <a:ext cx="11336525" cy="7404807"/>
        </p:xfrm>
        <a:graphic>
          <a:graphicData uri="http://schemas.openxmlformats.org/drawingml/2006/table">
            <a:tbl>
              <a:tblPr firstRow="1" bandRow="1">
                <a:noFill/>
                <a:tableStyleId>{47158B0F-4B25-4F3D-94A6-AE6DBD9F1F23}</a:tableStyleId>
              </a:tblPr>
              <a:tblGrid>
                <a:gridCol w="1615525">
                  <a:extLst>
                    <a:ext uri="{9D8B030D-6E8A-4147-A177-3AD203B41FA5}">
                      <a16:colId xmlns:a16="http://schemas.microsoft.com/office/drawing/2014/main" val="20000"/>
                    </a:ext>
                  </a:extLst>
                </a:gridCol>
                <a:gridCol w="1615525">
                  <a:extLst>
                    <a:ext uri="{9D8B030D-6E8A-4147-A177-3AD203B41FA5}">
                      <a16:colId xmlns:a16="http://schemas.microsoft.com/office/drawing/2014/main" val="20001"/>
                    </a:ext>
                  </a:extLst>
                </a:gridCol>
                <a:gridCol w="1640682">
                  <a:extLst>
                    <a:ext uri="{9D8B030D-6E8A-4147-A177-3AD203B41FA5}">
                      <a16:colId xmlns:a16="http://schemas.microsoft.com/office/drawing/2014/main" val="20002"/>
                    </a:ext>
                  </a:extLst>
                </a:gridCol>
                <a:gridCol w="1618218">
                  <a:extLst>
                    <a:ext uri="{9D8B030D-6E8A-4147-A177-3AD203B41FA5}">
                      <a16:colId xmlns:a16="http://schemas.microsoft.com/office/drawing/2014/main" val="20003"/>
                    </a:ext>
                  </a:extLst>
                </a:gridCol>
                <a:gridCol w="1615525">
                  <a:extLst>
                    <a:ext uri="{9D8B030D-6E8A-4147-A177-3AD203B41FA5}">
                      <a16:colId xmlns:a16="http://schemas.microsoft.com/office/drawing/2014/main" val="20004"/>
                    </a:ext>
                  </a:extLst>
                </a:gridCol>
                <a:gridCol w="1615525">
                  <a:extLst>
                    <a:ext uri="{9D8B030D-6E8A-4147-A177-3AD203B41FA5}">
                      <a16:colId xmlns:a16="http://schemas.microsoft.com/office/drawing/2014/main" val="20005"/>
                    </a:ext>
                  </a:extLst>
                </a:gridCol>
                <a:gridCol w="1615525">
                  <a:extLst>
                    <a:ext uri="{9D8B030D-6E8A-4147-A177-3AD203B41FA5}">
                      <a16:colId xmlns:a16="http://schemas.microsoft.com/office/drawing/2014/main" val="20006"/>
                    </a:ext>
                  </a:extLst>
                </a:gridCol>
              </a:tblGrid>
              <a:tr h="577237">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Smart Healthcare for Diabetes during COVID-19</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Amit M. Joshi </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Urvashi P. Shukla</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a:t>
                      </a:r>
                      <a:r>
                        <a:rPr lang="en-US" sz="1100" b="1" u="none" strike="noStrike" cap="none" dirty="0">
                          <a:latin typeface="Times New Roman" panose="02020603050405020304"/>
                          <a:ea typeface="Times New Roman" panose="02020603050405020304"/>
                          <a:cs typeface="Times New Roman" panose="02020603050405020304"/>
                          <a:sym typeface="Times New Roman" panose="02020603050405020304"/>
                        </a:rPr>
                        <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 Saraju P. Mohanty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2020</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Make awareness of self-care device to mange the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diabetes properly.</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Lack of access to have cost-effective solutions for</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medical emergency in remote areas.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b="0" i="0" u="none" strike="noStrike" cap="none" dirty="0"/>
                        <a:t>https://www.researchgate.net/publication/343855809_Smart_Healthcare_for_Diabetes_during_COVID-19</a:t>
                      </a:r>
                      <a:endParaRPr sz="1100" b="0" i="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Prediction of Heart Disease Using Machine Learning Algorithms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Santhana Krishnan. J,</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Geetha. 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/Rajesh</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2019</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•The mortality rate can be drastically controlled if the disease is detected</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at the early stages and preventative measures are adopted as soon as possible</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Heart disease prediction is challenging</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and very important in the medical field, some error may occur in results.</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sng" strike="noStrike" cap="none" dirty="0">
                          <a:solidFill>
                            <a:schemeClr val="tx1"/>
                          </a:solidFill>
                          <a:hlinkClick r:id="rId3"/>
                        </a:rPr>
                        <a:t>https://ieeexplore.ieee.org/document/8474922</a:t>
                      </a:r>
                      <a:endParaRPr sz="1100" u="none" strike="noStrike" cap="none" dirty="0">
                        <a:solidFill>
                          <a:schemeClr val="tx1"/>
                        </a:solidFill>
                      </a:endParaRPr>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A Hybrid Machine Learning Approach for Prediction of Heart Diseases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Sanchayita Dhar, Krishna Roy, Tanuree Dey, Pritha, Datta, Ankur Biswas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•This method is quick and efficient detection technique providing better accuracy and precision.</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 Must have a total cardiovascular checkup,it will be expensive.</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https://ieeexplore.ieee.org/document/8777531</a:t>
                      </a: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endParaRPr sz="110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An Investigation of Heart Disease Prediction Techniques.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chemeClr val="dk1"/>
                        </a:buClr>
                        <a:buSzPts val="1100"/>
                        <a:buFont typeface="Arial" panose="020B0604020202020204"/>
                        <a:buNone/>
                      </a:pP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G. Shanmugasundaram, V. Malar Selvam, R. Saravanan, S.Balaji.</a:t>
                      </a:r>
                      <a:endParaRPr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100" u="none" strike="noStrike" cap="none" dirty="0"/>
                        <a:t>Support Vector Machine.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•Make awareness on smart healthcare technologies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such as health and telemedicine.</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•This work concludes with the key challenges which are not yet explored.</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https://ieeexplore.ieee.org/document/8541165</a:t>
                      </a:r>
                      <a:endParaRPr sz="110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"Supervised Machine Learning Algorithm for Detection of Cardiac Disorders</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Sneha Borkar, M. N. Annadat</a:t>
                      </a:r>
                      <a:r>
                        <a:rPr lang="en-US" sz="1100" u="none" strike="noStrike" cap="none" dirty="0">
                          <a:latin typeface="Times New Roman" panose="02020603050405020304"/>
                          <a:ea typeface="Times New Roman" panose="02020603050405020304"/>
                          <a:cs typeface="Times New Roman" panose="02020603050405020304"/>
                          <a:sym typeface="Times New Roman" panose="02020603050405020304"/>
                        </a:rPr>
                        <a:t>e.</a:t>
                      </a:r>
                      <a:endParaRPr sz="110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2018</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Support Vector Machine Algorithm</a:t>
                      </a:r>
                      <a:endParaRPr sz="14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 At an initial stage the prediction of heart disease can save human lives.</a:t>
                      </a:r>
                      <a:endParaRPr sz="1100" u="none" strike="noStrike" cap="none" dirty="0"/>
                    </a:p>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•The proposed system achieved the accuracy of 98.30%.</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•Echocardiogram contains less information hence the diagnosis of the disease from the •Echocardiogram videos is time consuming task. It required more human efforts to make a decision.•</a:t>
                      </a:r>
                      <a:endParaRPr sz="11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100"/>
                        <a:buFont typeface="Arial" panose="020B0604020202020204"/>
                        <a:buNone/>
                      </a:pPr>
                      <a:r>
                        <a:rPr lang="en-US" sz="1100" u="none" strike="noStrike" cap="none" dirty="0"/>
                        <a:t>https://ieeexplore.ieee.org/document/8697795</a:t>
                      </a:r>
                      <a:endParaRPr sz="110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
        <p:nvSpPr>
          <p:cNvPr id="115" name="Google Shape;115;p6"/>
          <p:cNvSpPr/>
          <p:nvPr/>
        </p:nvSpPr>
        <p:spPr>
          <a:xfrm>
            <a:off x="869328" y="-8770843"/>
            <a:ext cx="11308800" cy="5517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lt1"/>
                </a:solidFill>
                <a:latin typeface="Times New Roman" panose="02020603050405020304"/>
                <a:ea typeface="Times New Roman" panose="02020603050405020304"/>
                <a:cs typeface="Times New Roman" panose="02020603050405020304"/>
                <a:sym typeface="Times New Roman" panose="02020603050405020304"/>
              </a:rPr>
              <a:t>LITERATURE SURVEY</a:t>
            </a:r>
            <a:endParaRPr sz="1400" b="0" i="0" u="none" strike="noStrike" cap="none"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16" name="Google Shape;116;p6"/>
          <p:cNvSpPr/>
          <p:nvPr/>
        </p:nvSpPr>
        <p:spPr>
          <a:xfrm>
            <a:off x="400012" y="0"/>
            <a:ext cx="11308800" cy="439800"/>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1" i="0" u="none" strike="noStrike" cap="none" dirty="0">
                <a:solidFill>
                  <a:schemeClr val="lt1"/>
                </a:solidFill>
                <a:latin typeface="Arial" panose="020B0604020202020204"/>
                <a:ea typeface="Arial" panose="020B0604020202020204"/>
                <a:cs typeface="Arial" panose="020B0604020202020204"/>
                <a:sym typeface="Arial" panose="020B0604020202020204"/>
              </a:rPr>
              <a:t>LITERATURE SURVEY</a:t>
            </a:r>
            <a:endParaRPr sz="1400" b="1" i="0" u="none" strike="noStrike" cap="none" dirty="0">
              <a:solidFill>
                <a:schemeClr val="lt1"/>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graphicFrame>
        <p:nvGraphicFramePr>
          <p:cNvPr id="121" name="Google Shape;121;p7"/>
          <p:cNvGraphicFramePr/>
          <p:nvPr>
            <p:extLst>
              <p:ext uri="{D42A27DB-BD31-4B8C-83A1-F6EECF244321}">
                <p14:modId xmlns:p14="http://schemas.microsoft.com/office/powerpoint/2010/main" val="2852936862"/>
              </p:ext>
            </p:extLst>
          </p:nvPr>
        </p:nvGraphicFramePr>
        <p:xfrm>
          <a:off x="93980" y="87630"/>
          <a:ext cx="12005310" cy="6561800"/>
        </p:xfrm>
        <a:graphic>
          <a:graphicData uri="http://schemas.openxmlformats.org/drawingml/2006/table">
            <a:tbl>
              <a:tblPr firstRow="1" bandRow="1">
                <a:noFill/>
                <a:tableStyleId>{47158B0F-4B25-4F3D-94A6-AE6DBD9F1F23}</a:tableStyleId>
              </a:tblPr>
              <a:tblGrid>
                <a:gridCol w="1484630">
                  <a:extLst>
                    <a:ext uri="{9D8B030D-6E8A-4147-A177-3AD203B41FA5}">
                      <a16:colId xmlns:a16="http://schemas.microsoft.com/office/drawing/2014/main" val="20000"/>
                    </a:ext>
                  </a:extLst>
                </a:gridCol>
                <a:gridCol w="1748155">
                  <a:extLst>
                    <a:ext uri="{9D8B030D-6E8A-4147-A177-3AD203B41FA5}">
                      <a16:colId xmlns:a16="http://schemas.microsoft.com/office/drawing/2014/main" val="20001"/>
                    </a:ext>
                  </a:extLst>
                </a:gridCol>
                <a:gridCol w="1748155">
                  <a:extLst>
                    <a:ext uri="{9D8B030D-6E8A-4147-A177-3AD203B41FA5}">
                      <a16:colId xmlns:a16="http://schemas.microsoft.com/office/drawing/2014/main" val="20002"/>
                    </a:ext>
                  </a:extLst>
                </a:gridCol>
                <a:gridCol w="1778635">
                  <a:extLst>
                    <a:ext uri="{9D8B030D-6E8A-4147-A177-3AD203B41FA5}">
                      <a16:colId xmlns:a16="http://schemas.microsoft.com/office/drawing/2014/main" val="20003"/>
                    </a:ext>
                  </a:extLst>
                </a:gridCol>
                <a:gridCol w="1748790">
                  <a:extLst>
                    <a:ext uri="{9D8B030D-6E8A-4147-A177-3AD203B41FA5}">
                      <a16:colId xmlns:a16="http://schemas.microsoft.com/office/drawing/2014/main" val="20004"/>
                    </a:ext>
                  </a:extLst>
                </a:gridCol>
                <a:gridCol w="1748790">
                  <a:extLst>
                    <a:ext uri="{9D8B030D-6E8A-4147-A177-3AD203B41FA5}">
                      <a16:colId xmlns:a16="http://schemas.microsoft.com/office/drawing/2014/main" val="20005"/>
                    </a:ext>
                  </a:extLst>
                </a:gridCol>
                <a:gridCol w="1748155">
                  <a:extLst>
                    <a:ext uri="{9D8B030D-6E8A-4147-A177-3AD203B41FA5}">
                      <a16:colId xmlns:a16="http://schemas.microsoft.com/office/drawing/2014/main" val="20006"/>
                    </a:ext>
                  </a:extLst>
                </a:gridCol>
              </a:tblGrid>
              <a:tr h="503850">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TITLE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AUTHOR NAME</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YEAR</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METHODOLOGY</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DEMERITS</a:t>
                      </a:r>
                      <a:endParaRPr sz="140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dirty="0"/>
                        <a:t>REFERENCE LINK</a:t>
                      </a:r>
                      <a:endParaRPr sz="1400" u="none" strike="noStrike" cap="none" dirty="0"/>
                    </a:p>
                  </a:txBody>
                  <a:tcPr marL="91450" marR="91450" marT="45725" marB="45725"/>
                </a:tc>
                <a:extLst>
                  <a:ext uri="{0D108BD9-81ED-4DB2-BD59-A6C34878D82A}">
                    <a16:rowId xmlns:a16="http://schemas.microsoft.com/office/drawing/2014/main" val="10000"/>
                  </a:ext>
                </a:extLst>
              </a:tr>
              <a:tr h="587675">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A Cloud Based Four-Tier Architecture for Early Detection of Heart Disease with Machine Learning Algorithms.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Md. Razu Ahmed, S M Hasan Mahmud, Md. Altab Hossin, Hosney Jahan, Shek Rashed Haider Noor</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i.</a:t>
                      </a:r>
                      <a:endParaRPr sz="1050" u="none" strike="noStrike" cap="none" dirty="0">
                        <a:latin typeface="Times New Roman" panose="02020603050405020304"/>
                        <a:ea typeface="Times New Roman" panose="02020603050405020304"/>
                        <a:cs typeface="Times New Roman" panose="02020603050405020304"/>
                        <a:sym typeface="Times New Roman" panose="02020603050405020304"/>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2018</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050"/>
                        <a:buFont typeface="Arial" panose="020B0604020202020204"/>
                        <a:buNone/>
                      </a:pPr>
                      <a:endParaRPr sz="1050" u="none" strike="noStrike" cap="none" dirty="0"/>
                    </a:p>
                  </a:txBody>
                  <a:tcPr marL="91450" marR="91450" marT="45725" marB="45725"/>
                </a:tc>
                <a:tc>
                  <a:txBody>
                    <a:bodyPr/>
                    <a:lstStyle/>
                    <a:p>
                      <a:pPr marL="0" lvl="0" indent="0" algn="l" rtl="0">
                        <a:spcBef>
                          <a:spcPts val="0"/>
                        </a:spcBef>
                        <a:spcAft>
                          <a:spcPts val="0"/>
                        </a:spcAft>
                        <a:buNone/>
                      </a:pPr>
                      <a:r>
                        <a:rPr lang="en-US" sz="1100" dirty="0">
                          <a:latin typeface="Times New Roman" panose="02020603050405020304" pitchFamily="18" charset="0"/>
                          <a:cs typeface="Times New Roman" panose="02020603050405020304" pitchFamily="18" charset="0"/>
                        </a:rPr>
                        <a:t>cloud-based 4- tier architecture that can significantly improve the prediction and monitoring of patient's health information</a:t>
                      </a:r>
                      <a:endParaRPr sz="1100" u="none" strike="noStrike" cap="none" dirty="0">
                        <a:latin typeface="Times New Roman" panose="02020603050405020304" pitchFamily="18" charset="0"/>
                        <a:cs typeface="Times New Roman" panose="02020603050405020304" pitchFamily="18" charset="0"/>
                      </a:endParaRPr>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dirty="0"/>
                        <a:t>heart disease is a prominent public chronic diseaseIn growing amount of health care systems, patients are offered expensive therapies and operation that is quiet expensive for developing countries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t>https://ieeexplore.ieee.org/document/8781022</a:t>
                      </a:r>
                      <a:endParaRPr sz="1050" u="none" strike="noStrike" cap="none" dirty="0"/>
                    </a:p>
                  </a:txBody>
                  <a:tcPr marL="91450" marR="91450" marT="45725" marB="45725"/>
                </a:tc>
                <a:extLst>
                  <a:ext uri="{0D108BD9-81ED-4DB2-BD59-A6C34878D82A}">
                    <a16:rowId xmlns:a16="http://schemas.microsoft.com/office/drawing/2014/main" val="10001"/>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 comprehensive investigation and comparison of Machine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Learning Techniques in the domain of heart disease", IEEE, 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050"/>
                        <a:buFont typeface="Arial" panose="020B0604020202020204"/>
                        <a:buNone/>
                      </a:pPr>
                      <a:r>
                        <a:rPr lang="en-US" sz="105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Seyedamin Pouriyeh, Sara Vahid, Giovanna Sannino, Giuseppe De Pietro, Hamid Arabnia, Juan Gutierre</a:t>
                      </a:r>
                      <a:r>
                        <a:rPr lang="en-US" sz="1050" u="none" strike="noStrike" cap="none" dirty="0">
                          <a:latin typeface="Times New Roman" panose="02020603050405020304"/>
                          <a:ea typeface="Times New Roman" panose="02020603050405020304"/>
                          <a:cs typeface="Times New Roman" panose="02020603050405020304"/>
                          <a:sym typeface="Times New Roman" panose="02020603050405020304"/>
                        </a:rPr>
                        <a:t>z.</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Namely Decision Tree,</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Multilayer Perception</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Support Vector Machine.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results of the experiments indicate that the SVM method using the boosting technique outperforms the other aforementioned methods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 Heart disease prediction is challenging</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and very important in the medical field, some error may occur in results.</a:t>
                      </a:r>
                      <a:endParaRPr sz="1050" dirty="0"/>
                    </a:p>
                    <a:p>
                      <a:pPr marL="0" marR="0" lvl="0" indent="0" algn="l" rtl="0">
                        <a:lnSpc>
                          <a:spcPct val="100000"/>
                        </a:lnSpc>
                        <a:spcBef>
                          <a:spcPts val="0"/>
                        </a:spcBef>
                        <a:spcAft>
                          <a:spcPts val="0"/>
                        </a:spcAft>
                        <a:buClr>
                          <a:srgbClr val="000000"/>
                        </a:buClr>
                        <a:buSzPts val="1400"/>
                        <a:buFont typeface="Arial" panose="020B0604020202020204"/>
                        <a:buNone/>
                      </a:pPr>
                      <a:endParaRPr sz="1050"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https://ieeexplore.ieee.org/document/8024530</a:t>
                      </a:r>
                      <a:endParaRPr sz="1050" u="none" strike="noStrike" cap="none" dirty="0"/>
                    </a:p>
                  </a:txBody>
                  <a:tcPr marL="91450" marR="91450" marT="45725" marB="45725"/>
                </a:tc>
                <a:extLst>
                  <a:ext uri="{0D108BD9-81ED-4DB2-BD59-A6C34878D82A}">
                    <a16:rowId xmlns:a16="http://schemas.microsoft.com/office/drawing/2014/main" val="10002"/>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Dagnosing of heart diseases using average k-nearest neighbor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algorithm of data mining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 Kalaiselvi</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2016</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main objective of this research work is to diagnose heart disease with reduced number of attributes that are relevant to heart diseases</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dirty="0"/>
                        <a:t>The most important and prevalent diseases that commonly occur in people and causes 80% of death in country is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https://ieeexplore.ieee.org/document/7724833</a:t>
                      </a:r>
                      <a:endParaRPr sz="1050" u="none" strike="noStrike" cap="none" dirty="0"/>
                    </a:p>
                  </a:txBody>
                  <a:tcPr marL="91450" marR="91450" marT="45725" marB="45725"/>
                </a:tc>
                <a:extLst>
                  <a:ext uri="{0D108BD9-81ED-4DB2-BD59-A6C34878D82A}">
                    <a16:rowId xmlns:a16="http://schemas.microsoft.com/office/drawing/2014/main" val="10003"/>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Cardiovascular Disease Prediction System using Genetic Algorithm and Neural Network</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Bhuvaneswari Amma N.G.</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2012</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Genetic Algorithm</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dirty="0"/>
                        <a:t>The classification accuracy obtained using this approach is 94.17%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I will be more time taken to Predicting the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https://ieeexplore.ieee.org/abstract/document/6179185</a:t>
                      </a:r>
                      <a:endParaRPr sz="1050" u="none" strike="noStrike" cap="none" dirty="0"/>
                    </a:p>
                  </a:txBody>
                  <a:tcPr marL="91450" marR="91450" marT="45725" marB="45725"/>
                </a:tc>
                <a:extLst>
                  <a:ext uri="{0D108BD9-81ED-4DB2-BD59-A6C34878D82A}">
                    <a16:rowId xmlns:a16="http://schemas.microsoft.com/office/drawing/2014/main" val="10004"/>
                  </a:ext>
                </a:extLst>
              </a:tr>
              <a:tr h="587675">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Combination Data Mining </a:t>
                      </a:r>
                      <a:endParaRPr sz="105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Methods with New Medical Data to Predicting Outcome of Coronary Heart Disease</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Yanwei Xing, Jie Wang, Zjijong, Yonghong Gao.</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2007</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Data mining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KNN Algorithm</a:t>
                      </a:r>
                      <a:endParaRPr sz="1400" u="none" strike="noStrike" cap="none" dirty="0"/>
                    </a:p>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PageRank Algorithm, etc.</a:t>
                      </a: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b="0" i="0" u="none" strike="noStrike" dirty="0">
                          <a:solidFill>
                            <a:srgbClr val="000000"/>
                          </a:solidFill>
                          <a:effectLst/>
                          <a:latin typeface="Arial" panose="020B0604020202020204" pitchFamily="34" charset="0"/>
                        </a:rPr>
                        <a:t>The results indicated that the SVM is the best predictor with 92.1 % accuracy on the holdout sample artificial neural networks came out to be the second with91.0% accuracy </a:t>
                      </a:r>
                      <a:endParaRPr sz="1050" u="none" strike="noStrike" cap="none" dirty="0"/>
                    </a:p>
                  </a:txBody>
                  <a:tcPr marL="91450" marR="91450" marT="45725" marB="45725"/>
                </a:tc>
                <a:tc>
                  <a:txBody>
                    <a:bodyPr/>
                    <a:lstStyle/>
                    <a:p>
                      <a:pPr rtl="0"/>
                      <a:r>
                        <a:rPr lang="en-US" sz="1050" b="0" i="0" u="none" strike="noStrike" dirty="0">
                          <a:solidFill>
                            <a:srgbClr val="000000"/>
                          </a:solidFill>
                          <a:effectLst/>
                          <a:latin typeface="Arial" panose="020B0604020202020204" pitchFamily="34" charset="0"/>
                        </a:rPr>
                        <a:t>Lack of access to have cost-effective solutions for</a:t>
                      </a:r>
                      <a:endParaRPr lang="en-US" sz="1050" dirty="0">
                        <a:effectLst/>
                      </a:endParaRPr>
                    </a:p>
                    <a:p>
                      <a:pPr rtl="0"/>
                      <a:r>
                        <a:rPr lang="en-US" sz="1050" b="0" i="0" u="none" strike="noStrike" dirty="0">
                          <a:solidFill>
                            <a:srgbClr val="000000"/>
                          </a:solidFill>
                          <a:effectLst/>
                          <a:latin typeface="Arial" panose="020B0604020202020204" pitchFamily="34" charset="0"/>
                        </a:rPr>
                        <a:t>medical emergency in remote areas.</a:t>
                      </a:r>
                      <a:endParaRPr lang="en-US" sz="1050" dirty="0">
                        <a:effectLst/>
                      </a:endParaRPr>
                    </a:p>
                    <a:p>
                      <a:pPr marL="0" marR="0" lvl="0" indent="0" algn="l" rtl="0">
                        <a:lnSpc>
                          <a:spcPct val="100000"/>
                        </a:lnSpc>
                        <a:spcBef>
                          <a:spcPts val="0"/>
                        </a:spcBef>
                        <a:spcAft>
                          <a:spcPts val="0"/>
                        </a:spcAft>
                        <a:buClr>
                          <a:srgbClr val="000000"/>
                        </a:buClr>
                        <a:buSzPts val="1400"/>
                        <a:buFont typeface="Arial" panose="020B0604020202020204"/>
                        <a:buNone/>
                      </a:pPr>
                      <a:endParaRPr sz="1050" u="none" strike="noStrike" cap="none" dirty="0"/>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050" u="none" strike="noStrike" cap="none" dirty="0"/>
                        <a:t>https://ieeexplore.ieee.org/document/4420369</a:t>
                      </a:r>
                      <a:endParaRPr sz="1050" u="none" strike="noStrike" cap="none" dirty="0"/>
                    </a:p>
                  </a:txBody>
                  <a:tcPr marL="91450" marR="91450" marT="45725" marB="45725"/>
                </a:tc>
                <a:extLst>
                  <a:ext uri="{0D108BD9-81ED-4DB2-BD59-A6C34878D82A}">
                    <a16:rowId xmlns:a16="http://schemas.microsoft.com/office/drawing/2014/main" val="10005"/>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05130" y="368935"/>
            <a:ext cx="11243310" cy="6271260"/>
          </a:xfrm>
        </p:spPr>
        <p:txBody>
          <a:bodyPr/>
          <a:lstStyle/>
          <a:p>
            <a:pPr marL="114300" indent="0">
              <a:buNone/>
            </a:pPr>
            <a:r>
              <a:rPr lang="en-IN" altLang="en-US" dirty="0"/>
              <a:t>                                  </a:t>
            </a:r>
            <a:r>
              <a:rPr lang="en-IN" altLang="en-US" sz="3600" b="1" dirty="0">
                <a:latin typeface="Times New Roman" panose="02020603050405020304" pitchFamily="18" charset="0"/>
                <a:cs typeface="Times New Roman" panose="02020603050405020304" pitchFamily="18" charset="0"/>
              </a:rPr>
              <a:t>PROBLEM STATEMENT</a:t>
            </a:r>
          </a:p>
          <a:p>
            <a:pPr marL="114300" indent="0">
              <a:buNone/>
            </a:pPr>
            <a:r>
              <a:rPr lang="en-IN" altLang="en-US" sz="3600" b="1" dirty="0">
                <a:latin typeface="Times New Roman" panose="02020603050405020304" pitchFamily="18" charset="0"/>
                <a:cs typeface="Times New Roman" panose="02020603050405020304" pitchFamily="18" charset="0"/>
              </a:rPr>
              <a:t> </a:t>
            </a:r>
            <a:r>
              <a:rPr lang="en-IN" altLang="en-US" sz="2000" dirty="0">
                <a:latin typeface="Times New Roman" panose="02020603050405020304" pitchFamily="18" charset="0"/>
                <a:cs typeface="Times New Roman" panose="02020603050405020304" pitchFamily="18" charset="0"/>
              </a:rPr>
              <a:t>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Heart and Diabetes disease is considered as one of the main causes of death due to covid around the world. It is very difficult to be predicted by the medical practitioners as it is a complex task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An automated system in medical diagnosis would increase medical efficiency and would also help in reducing costs.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We will design a system that can efficiently discover the rules to predict heart and diabetes disease in patients based on the given parameters about their health. </a:t>
            </a:r>
          </a:p>
          <a:p>
            <a:pPr algn="just">
              <a:buFont typeface="Wingdings" panose="05000000000000000000" charset="0"/>
              <a:buChar char="v"/>
            </a:pPr>
            <a:r>
              <a:rPr lang="en-IN" altLang="en-US" sz="2400" dirty="0">
                <a:latin typeface="Times New Roman" panose="02020603050405020304" pitchFamily="18" charset="0"/>
                <a:cs typeface="Times New Roman" panose="02020603050405020304" pitchFamily="18" charset="0"/>
              </a:rPr>
              <a:t>The goal is to find the hidden patterns by employing machine learning algorithms, which are quick and reliable enough to predict the Covid-19 by finding the presence of heart and diabetes disease in users and patients.  </a:t>
            </a:r>
            <a:r>
              <a:rPr lang="en-IN" altLang="en-US" sz="20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5435" y="440055"/>
            <a:ext cx="11597005" cy="6140450"/>
          </a:xfrm>
        </p:spPr>
        <p:txBody>
          <a:bodyPr/>
          <a:lstStyle/>
          <a:p>
            <a:pPr marL="114300" indent="0">
              <a:buNone/>
            </a:pPr>
            <a:r>
              <a:rPr lang="en-IN" altLang="en-US" dirty="0"/>
              <a:t>                             </a:t>
            </a:r>
            <a:r>
              <a:rPr lang="en-IN" altLang="en-US" sz="4000" b="1" dirty="0">
                <a:latin typeface="Times New Roman" panose="02020603050405020304" pitchFamily="18" charset="0"/>
                <a:cs typeface="Times New Roman" panose="02020603050405020304" pitchFamily="18" charset="0"/>
              </a:rPr>
              <a:t>  TECHNOLOGY STACK</a:t>
            </a:r>
          </a:p>
          <a:p>
            <a:pPr marL="114300" indent="0">
              <a:buNone/>
            </a:pPr>
            <a:endParaRPr lang="en-IN" altLang="en-US" sz="24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HARDWARE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Hard Disk	:    </a:t>
            </a:r>
            <a:r>
              <a:rPr lang="en-IN" altLang="en-US" sz="2000" dirty="0">
                <a:latin typeface="Times New Roman" panose="02020603050405020304" pitchFamily="18" charset="0"/>
                <a:cs typeface="Times New Roman" panose="02020603050405020304" pitchFamily="18" charset="0"/>
              </a:rPr>
              <a:t>500GB and Above</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RAM              :     </a:t>
            </a:r>
            <a:r>
              <a:rPr lang="en-IN" altLang="en-US" sz="2000" dirty="0">
                <a:latin typeface="Times New Roman" panose="02020603050405020304" pitchFamily="18" charset="0"/>
                <a:cs typeface="Times New Roman" panose="02020603050405020304" pitchFamily="18" charset="0"/>
              </a:rPr>
              <a:t>4GB and Above</a:t>
            </a: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Processor	:     </a:t>
            </a:r>
            <a:r>
              <a:rPr lang="en-IN" altLang="en-US" sz="2000" dirty="0">
                <a:latin typeface="Times New Roman" panose="02020603050405020304" pitchFamily="18" charset="0"/>
                <a:cs typeface="Times New Roman" panose="02020603050405020304" pitchFamily="18" charset="0"/>
              </a:rPr>
              <a:t>I3 and Above</a:t>
            </a:r>
          </a:p>
          <a:p>
            <a:pPr marL="114300" indent="0">
              <a:buNone/>
            </a:pPr>
            <a:endParaRPr lang="en-IN" altLang="en-US" sz="2000" dirty="0">
              <a:latin typeface="Times New Roman" panose="02020603050405020304" pitchFamily="18" charset="0"/>
              <a:cs typeface="Times New Roman" panose="02020603050405020304" pitchFamily="18" charset="0"/>
            </a:endParaRPr>
          </a:p>
          <a:p>
            <a:pPr marL="114300" indent="0">
              <a:buNone/>
            </a:pPr>
            <a:endParaRPr lang="en-IN" altLang="en-US" sz="2000" b="1" dirty="0">
              <a:latin typeface="Times New Roman" panose="02020603050405020304" pitchFamily="18" charset="0"/>
              <a:cs typeface="Times New Roman" panose="02020603050405020304" pitchFamily="18" charset="0"/>
            </a:endParaRPr>
          </a:p>
          <a:p>
            <a:pPr marL="114300" indent="0">
              <a:buNone/>
            </a:pPr>
            <a:r>
              <a:rPr lang="en-IN" altLang="en-US" sz="2400" b="1" dirty="0">
                <a:latin typeface="Times New Roman" panose="02020603050405020304" pitchFamily="18" charset="0"/>
                <a:cs typeface="Times New Roman" panose="02020603050405020304" pitchFamily="18" charset="0"/>
              </a:rPr>
              <a:t>SOFTWARE REQUIREMENTS</a:t>
            </a:r>
          </a:p>
          <a:p>
            <a:pPr marL="114300" indent="0">
              <a:buNone/>
            </a:pPr>
            <a:endParaRPr lang="en-IN" altLang="en-US" sz="2000" b="1"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Operating System :	</a:t>
            </a:r>
            <a:r>
              <a:rPr lang="en-IN" altLang="en-US" sz="2000" dirty="0">
                <a:latin typeface="Times New Roman" panose="02020603050405020304" pitchFamily="18" charset="0"/>
                <a:cs typeface="Times New Roman" panose="02020603050405020304" pitchFamily="18" charset="0"/>
              </a:rPr>
              <a:t>Windows 7, 8, 10 (64 bit)</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Software	          :	</a:t>
            </a:r>
            <a:r>
              <a:rPr lang="en-IN" altLang="en-US" sz="2000" dirty="0">
                <a:latin typeface="Times New Roman" panose="02020603050405020304" pitchFamily="18" charset="0"/>
                <a:cs typeface="Times New Roman" panose="02020603050405020304" pitchFamily="18" charset="0"/>
              </a:rPr>
              <a:t>Python</a:t>
            </a:r>
          </a:p>
          <a:p>
            <a:pPr>
              <a:buFont typeface="Wingdings" panose="05000000000000000000" charset="0"/>
              <a:buChar char="Ø"/>
            </a:pPr>
            <a:r>
              <a:rPr lang="en-IN" altLang="en-US" sz="2000" b="1" dirty="0">
                <a:latin typeface="Times New Roman" panose="02020603050405020304" pitchFamily="18" charset="0"/>
                <a:cs typeface="Times New Roman" panose="02020603050405020304" pitchFamily="18" charset="0"/>
              </a:rPr>
              <a:t>Tools	          :	</a:t>
            </a:r>
            <a:r>
              <a:rPr lang="en-IN" altLang="en-US" sz="2000" dirty="0">
                <a:latin typeface="Times New Roman" panose="02020603050405020304" pitchFamily="18" charset="0"/>
                <a:cs typeface="Times New Roman" panose="02020603050405020304" pitchFamily="18" charset="0"/>
              </a:rPr>
              <a:t>Anaconda (Jupiter Note Book IDE)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Google Shape;127;p8"/>
          <p:cNvSpPr txBox="1"/>
          <p:nvPr/>
        </p:nvSpPr>
        <p:spPr>
          <a:xfrm>
            <a:off x="406400" y="120185"/>
            <a:ext cx="11212800" cy="786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4500"/>
              <a:buFont typeface="Arial" panose="020B0604020202020204"/>
              <a:buNone/>
            </a:pPr>
            <a:r>
              <a:rPr lang="en-US"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ARCHITECTURE</a:t>
            </a:r>
            <a:endParaRPr sz="4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 name="Picture 9"/>
          <p:cNvPicPr>
            <a:picLocks noChangeAspect="1"/>
          </p:cNvPicPr>
          <p:nvPr/>
        </p:nvPicPr>
        <p:blipFill>
          <a:blip r:embed="rId3"/>
          <a:stretch>
            <a:fillRect/>
          </a:stretch>
        </p:blipFill>
        <p:spPr>
          <a:xfrm>
            <a:off x="704905" y="1479874"/>
            <a:ext cx="10320329" cy="48649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9"/>
          <p:cNvSpPr txBox="1"/>
          <p:nvPr/>
        </p:nvSpPr>
        <p:spPr>
          <a:xfrm>
            <a:off x="4166689" y="408940"/>
            <a:ext cx="11442065" cy="64325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SYSTEM DESIGN</a:t>
            </a:r>
            <a:endParaRPr lang="en-IN" altLang="en-US" sz="30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3" name="Google Shape;133;p9"/>
          <p:cNvPicPr preferRelativeResize="0"/>
          <p:nvPr/>
        </p:nvPicPr>
        <p:blipFill rotWithShape="1">
          <a:blip r:embed="rId3"/>
          <a:srcRect/>
          <a:stretch>
            <a:fillRect/>
          </a:stretch>
        </p:blipFill>
        <p:spPr>
          <a:xfrm>
            <a:off x="2482033" y="1052195"/>
            <a:ext cx="6549999" cy="580580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858A9E-D89E-416A-882D-6F9A5445A7A6}"/>
              </a:ext>
            </a:extLst>
          </p:cNvPr>
          <p:cNvSpPr txBox="1"/>
          <p:nvPr/>
        </p:nvSpPr>
        <p:spPr>
          <a:xfrm>
            <a:off x="4457701" y="718422"/>
            <a:ext cx="6097554" cy="523220"/>
          </a:xfrm>
          <a:prstGeom prst="rect">
            <a:avLst/>
          </a:prstGeom>
          <a:noFill/>
        </p:spPr>
        <p:txBody>
          <a:bodyPr wrap="square">
            <a:spAutoFit/>
          </a:bodyPr>
          <a:lstStyle/>
          <a:p>
            <a:r>
              <a:rPr lang="en-IN" altLang="en-US"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rPr>
              <a:t>ER DIAGRAM </a:t>
            </a:r>
            <a:endParaRPr lang="en-IN" sz="2800" dirty="0"/>
          </a:p>
        </p:txBody>
      </p:sp>
      <p:pic>
        <p:nvPicPr>
          <p:cNvPr id="37" name="Picture 36">
            <a:extLst>
              <a:ext uri="{FF2B5EF4-FFF2-40B4-BE49-F238E27FC236}">
                <a16:creationId xmlns:a16="http://schemas.microsoft.com/office/drawing/2014/main" id="{6939BF99-0C03-4958-BA1B-B5883B2C9D31}"/>
              </a:ext>
            </a:extLst>
          </p:cNvPr>
          <p:cNvPicPr>
            <a:picLocks noChangeAspect="1"/>
          </p:cNvPicPr>
          <p:nvPr/>
        </p:nvPicPr>
        <p:blipFill>
          <a:blip r:embed="rId2"/>
          <a:stretch>
            <a:fillRect/>
          </a:stretch>
        </p:blipFill>
        <p:spPr>
          <a:xfrm>
            <a:off x="1086822" y="1393259"/>
            <a:ext cx="9029943" cy="5142051"/>
          </a:xfrm>
          <a:prstGeom prst="rect">
            <a:avLst/>
          </a:prstGeom>
        </p:spPr>
      </p:pic>
    </p:spTree>
    <p:extLst>
      <p:ext uri="{BB962C8B-B14F-4D97-AF65-F5344CB8AC3E}">
        <p14:creationId xmlns:p14="http://schemas.microsoft.com/office/powerpoint/2010/main" val="79960302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2373</Words>
  <Application>Microsoft Office PowerPoint</Application>
  <PresentationFormat>Widescreen</PresentationFormat>
  <Paragraphs>241</Paragraphs>
  <Slides>27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Arial Black</vt:lpstr>
      <vt:lpstr>Calibri</vt:lpstr>
      <vt:lpstr>Noto Sans Symbols</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vt:lpstr>
      <vt:lpstr>MODULES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169 MEENAKSHI  G</cp:lastModifiedBy>
  <cp:revision>46</cp:revision>
  <dcterms:created xsi:type="dcterms:W3CDTF">2021-06-15T09:32:00Z</dcterms:created>
  <dcterms:modified xsi:type="dcterms:W3CDTF">2021-06-19T05:55:21Z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